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sldIdLst>
    <p:sldId id="256" r:id="rId2"/>
    <p:sldId id="257" r:id="rId3"/>
    <p:sldId id="269" r:id="rId4"/>
    <p:sldId id="258" r:id="rId5"/>
    <p:sldId id="259" r:id="rId6"/>
    <p:sldId id="261" r:id="rId7"/>
    <p:sldId id="260" r:id="rId8"/>
    <p:sldId id="262" r:id="rId9"/>
    <p:sldId id="264" r:id="rId10"/>
    <p:sldId id="265" r:id="rId11"/>
    <p:sldId id="266" r:id="rId12"/>
    <p:sldId id="267" r:id="rId13"/>
    <p:sldId id="276" r:id="rId14"/>
    <p:sldId id="277" r:id="rId15"/>
    <p:sldId id="268" r:id="rId16"/>
    <p:sldId id="278" r:id="rId17"/>
    <p:sldId id="279" r:id="rId18"/>
    <p:sldId id="271" r:id="rId19"/>
    <p:sldId id="272" r:id="rId20"/>
    <p:sldId id="285" r:id="rId21"/>
    <p:sldId id="273" r:id="rId22"/>
    <p:sldId id="274" r:id="rId23"/>
    <p:sldId id="280" r:id="rId24"/>
    <p:sldId id="284" r:id="rId25"/>
    <p:sldId id="270" r:id="rId26"/>
    <p:sldId id="286" r:id="rId27"/>
    <p:sldId id="282" r:id="rId28"/>
    <p:sldId id="283" r:id="rId29"/>
    <p:sldId id="287" r:id="rId30"/>
    <p:sldId id="288" r:id="rId31"/>
    <p:sldId id="289" r:id="rId32"/>
    <p:sldId id="275" r:id="rId33"/>
    <p:sldId id="290" r:id="rId34"/>
    <p:sldId id="291" r:id="rId35"/>
    <p:sldId id="292" r:id="rId36"/>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CC"/>
    <a:srgbClr val="FFFF00"/>
    <a:srgbClr val="FF0000"/>
    <a:srgbClr val="A1D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945" autoAdjust="0"/>
    <p:restoredTop sz="94660"/>
  </p:normalViewPr>
  <p:slideViewPr>
    <p:cSldViewPr>
      <p:cViewPr>
        <p:scale>
          <a:sx n="66" d="100"/>
          <a:sy n="66" d="100"/>
        </p:scale>
        <p:origin x="-2178" y="-684"/>
      </p:cViewPr>
      <p:guideLst>
        <p:guide orient="horz" pos="2160"/>
        <p:guide pos="2880"/>
      </p:guideLst>
    </p:cSldViewPr>
  </p:slideViewPr>
  <p:outlineViewPr>
    <p:cViewPr>
      <p:scale>
        <a:sx n="50" d="100"/>
        <a:sy n="50" d="100"/>
      </p:scale>
      <p:origin x="0" y="0"/>
    </p:cViewPr>
    <p:sldLst>
      <p:sld r:id="rId1" collapse="1"/>
      <p:sld r:id="rId2" collapse="1"/>
      <p:sld r:id="rId3" collapse="1"/>
      <p:sld r:id="rId4" collapse="1"/>
      <p:sld r:id="rId5" collapse="1"/>
    </p:sldLst>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_rels/viewProps.xml.rels><?xml version="1.0" encoding="UTF-8" standalone="yes"?>
<Relationships xmlns="http://schemas.openxmlformats.org/package/2006/relationships"><Relationship Id="rId3" Type="http://schemas.openxmlformats.org/officeDocument/2006/relationships/slide" Target="slides/slide17.xml"/><Relationship Id="rId2" Type="http://schemas.openxmlformats.org/officeDocument/2006/relationships/slide" Target="slides/slide15.xml"/><Relationship Id="rId1" Type="http://schemas.openxmlformats.org/officeDocument/2006/relationships/slide" Target="slides/slide3.xml"/><Relationship Id="rId5" Type="http://schemas.openxmlformats.org/officeDocument/2006/relationships/slide" Target="slides/slide34.xml"/><Relationship Id="rId4" Type="http://schemas.openxmlformats.org/officeDocument/2006/relationships/slide" Target="slides/slide3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05474" name="Group 2"/>
          <p:cNvGrpSpPr>
            <a:grpSpLocks/>
          </p:cNvGrpSpPr>
          <p:nvPr/>
        </p:nvGrpSpPr>
        <p:grpSpPr bwMode="auto">
          <a:xfrm>
            <a:off x="1658938" y="1600200"/>
            <a:ext cx="6837362" cy="3200400"/>
            <a:chOff x="1045" y="1008"/>
            <a:chExt cx="4307" cy="2016"/>
          </a:xfrm>
        </p:grpSpPr>
        <p:sp>
          <p:nvSpPr>
            <p:cNvPr id="105475" name="Oval 3"/>
            <p:cNvSpPr>
              <a:spLocks noChangeArrowheads="1"/>
            </p:cNvSpPr>
            <p:nvPr/>
          </p:nvSpPr>
          <p:spPr bwMode="hidden">
            <a:xfrm flipH="1">
              <a:off x="4392" y="1008"/>
              <a:ext cx="960" cy="960"/>
            </a:xfrm>
            <a:prstGeom prst="ellipse">
              <a:avLst/>
            </a:prstGeom>
            <a:solidFill>
              <a:schemeClr val="accent2"/>
            </a:solidFill>
            <a:ln w="9525">
              <a:noFill/>
              <a:round/>
              <a:headEnd/>
              <a:tailEnd/>
            </a:ln>
            <a:effectLst/>
          </p:spPr>
          <p:txBody>
            <a:bodyPr wrap="none" anchor="ctr"/>
            <a:lstStyle/>
            <a:p>
              <a:pPr algn="ctr"/>
              <a:endParaRPr lang="en-US" sz="2400">
                <a:latin typeface="Times New Roman" pitchFamily="18" charset="0"/>
              </a:endParaRPr>
            </a:p>
          </p:txBody>
        </p:sp>
        <p:sp>
          <p:nvSpPr>
            <p:cNvPr id="105476" name="Oval 4"/>
            <p:cNvSpPr>
              <a:spLocks noChangeArrowheads="1"/>
            </p:cNvSpPr>
            <p:nvPr/>
          </p:nvSpPr>
          <p:spPr bwMode="hidden">
            <a:xfrm flipH="1">
              <a:off x="3264" y="1008"/>
              <a:ext cx="960" cy="960"/>
            </a:xfrm>
            <a:prstGeom prst="ellipse">
              <a:avLst/>
            </a:prstGeom>
            <a:solidFill>
              <a:schemeClr val="accent2"/>
            </a:solidFill>
            <a:ln w="9525">
              <a:noFill/>
              <a:round/>
              <a:headEnd/>
              <a:tailEnd/>
            </a:ln>
            <a:effectLst/>
          </p:spPr>
          <p:txBody>
            <a:bodyPr wrap="none" anchor="ctr"/>
            <a:lstStyle/>
            <a:p>
              <a:pPr algn="ctr"/>
              <a:endParaRPr lang="en-US" sz="2400">
                <a:latin typeface="Times New Roman" pitchFamily="18" charset="0"/>
              </a:endParaRPr>
            </a:p>
          </p:txBody>
        </p:sp>
        <p:sp>
          <p:nvSpPr>
            <p:cNvPr id="105477" name="Oval 5"/>
            <p:cNvSpPr>
              <a:spLocks noChangeArrowheads="1"/>
            </p:cNvSpPr>
            <p:nvPr/>
          </p:nvSpPr>
          <p:spPr bwMode="hidden">
            <a:xfrm flipH="1">
              <a:off x="2136" y="1008"/>
              <a:ext cx="960" cy="960"/>
            </a:xfrm>
            <a:prstGeom prst="ellipse">
              <a:avLst/>
            </a:prstGeom>
            <a:noFill/>
            <a:ln w="28575">
              <a:solidFill>
                <a:schemeClr val="accent2"/>
              </a:solidFill>
              <a:round/>
              <a:headEnd/>
              <a:tailEnd/>
            </a:ln>
            <a:effectLst/>
          </p:spPr>
          <p:txBody>
            <a:bodyPr wrap="none" anchor="ctr"/>
            <a:lstStyle/>
            <a:p>
              <a:pPr algn="ctr"/>
              <a:endParaRPr lang="en-US" sz="2400">
                <a:latin typeface="Times New Roman" pitchFamily="18" charset="0"/>
              </a:endParaRPr>
            </a:p>
          </p:txBody>
        </p:sp>
        <p:sp>
          <p:nvSpPr>
            <p:cNvPr id="105478" name="Oval 6"/>
            <p:cNvSpPr>
              <a:spLocks noChangeArrowheads="1"/>
            </p:cNvSpPr>
            <p:nvPr/>
          </p:nvSpPr>
          <p:spPr bwMode="hidden">
            <a:xfrm flipH="1">
              <a:off x="2136" y="2064"/>
              <a:ext cx="960" cy="960"/>
            </a:xfrm>
            <a:prstGeom prst="ellipse">
              <a:avLst/>
            </a:prstGeom>
            <a:solidFill>
              <a:schemeClr val="accent2"/>
            </a:solidFill>
            <a:ln w="28575">
              <a:noFill/>
              <a:round/>
              <a:headEnd/>
              <a:tailEnd/>
            </a:ln>
            <a:effectLst/>
          </p:spPr>
          <p:txBody>
            <a:bodyPr wrap="none" anchor="ctr"/>
            <a:lstStyle/>
            <a:p>
              <a:pPr algn="ctr"/>
              <a:endParaRPr lang="en-US" sz="2400">
                <a:latin typeface="Times New Roman" pitchFamily="18" charset="0"/>
              </a:endParaRPr>
            </a:p>
          </p:txBody>
        </p:sp>
        <p:sp>
          <p:nvSpPr>
            <p:cNvPr id="105479" name="Oval 7"/>
            <p:cNvSpPr>
              <a:spLocks noChangeArrowheads="1"/>
            </p:cNvSpPr>
            <p:nvPr/>
          </p:nvSpPr>
          <p:spPr bwMode="hidden">
            <a:xfrm flipH="1">
              <a:off x="1045" y="2064"/>
              <a:ext cx="960" cy="960"/>
            </a:xfrm>
            <a:prstGeom prst="ellipse">
              <a:avLst/>
            </a:prstGeom>
            <a:solidFill>
              <a:schemeClr val="accent2"/>
            </a:solidFill>
            <a:ln w="9525">
              <a:noFill/>
              <a:round/>
              <a:headEnd/>
              <a:tailEnd/>
            </a:ln>
            <a:effectLst/>
          </p:spPr>
          <p:txBody>
            <a:bodyPr wrap="none" anchor="ctr"/>
            <a:lstStyle/>
            <a:p>
              <a:pPr algn="ctr"/>
              <a:endParaRPr lang="en-US" sz="2400">
                <a:latin typeface="Times New Roman" pitchFamily="18" charset="0"/>
              </a:endParaRPr>
            </a:p>
          </p:txBody>
        </p:sp>
        <p:sp>
          <p:nvSpPr>
            <p:cNvPr id="105480" name="Oval 8"/>
            <p:cNvSpPr>
              <a:spLocks noChangeArrowheads="1"/>
            </p:cNvSpPr>
            <p:nvPr/>
          </p:nvSpPr>
          <p:spPr bwMode="hidden">
            <a:xfrm flipH="1">
              <a:off x="4392" y="2064"/>
              <a:ext cx="960" cy="960"/>
            </a:xfrm>
            <a:prstGeom prst="ellipse">
              <a:avLst/>
            </a:prstGeom>
            <a:noFill/>
            <a:ln w="28575">
              <a:solidFill>
                <a:schemeClr val="accent2"/>
              </a:solidFill>
              <a:round/>
              <a:headEnd/>
              <a:tailEnd/>
            </a:ln>
            <a:effectLst/>
          </p:spPr>
          <p:txBody>
            <a:bodyPr wrap="none" anchor="ctr"/>
            <a:lstStyle/>
            <a:p>
              <a:pPr algn="ctr"/>
              <a:endParaRPr lang="en-US" sz="2400">
                <a:latin typeface="Times New Roman" pitchFamily="18" charset="0"/>
              </a:endParaRPr>
            </a:p>
          </p:txBody>
        </p:sp>
      </p:grpSp>
      <p:sp>
        <p:nvSpPr>
          <p:cNvPr id="105481" name="Rectangle 9"/>
          <p:cNvSpPr>
            <a:spLocks noGrp="1" noChangeArrowheads="1"/>
          </p:cNvSpPr>
          <p:nvPr>
            <p:ph type="dt" sz="half" idx="2"/>
          </p:nvPr>
        </p:nvSpPr>
        <p:spPr/>
        <p:txBody>
          <a:bodyPr/>
          <a:lstStyle>
            <a:lvl1pPr>
              <a:defRPr/>
            </a:lvl1pPr>
          </a:lstStyle>
          <a:p>
            <a:endParaRPr lang="it-IT"/>
          </a:p>
        </p:txBody>
      </p:sp>
      <p:sp>
        <p:nvSpPr>
          <p:cNvPr id="105482" name="Rectangle 10"/>
          <p:cNvSpPr>
            <a:spLocks noGrp="1" noChangeArrowheads="1"/>
          </p:cNvSpPr>
          <p:nvPr>
            <p:ph type="ftr" sz="quarter" idx="3"/>
          </p:nvPr>
        </p:nvSpPr>
        <p:spPr/>
        <p:txBody>
          <a:bodyPr/>
          <a:lstStyle>
            <a:lvl1pPr>
              <a:defRPr/>
            </a:lvl1pPr>
          </a:lstStyle>
          <a:p>
            <a:endParaRPr lang="it-IT"/>
          </a:p>
        </p:txBody>
      </p:sp>
      <p:sp>
        <p:nvSpPr>
          <p:cNvPr id="105483" name="Rectangle 11"/>
          <p:cNvSpPr>
            <a:spLocks noGrp="1" noChangeArrowheads="1"/>
          </p:cNvSpPr>
          <p:nvPr>
            <p:ph type="sldNum" sz="quarter" idx="4"/>
          </p:nvPr>
        </p:nvSpPr>
        <p:spPr/>
        <p:txBody>
          <a:bodyPr/>
          <a:lstStyle>
            <a:lvl1pPr>
              <a:defRPr/>
            </a:lvl1pPr>
          </a:lstStyle>
          <a:p>
            <a:fld id="{EFC789A5-8702-4E49-9CAA-3FE4E48A8335}" type="slidenum">
              <a:rPr lang="it-IT"/>
              <a:pPr/>
              <a:t>‹N›</a:t>
            </a:fld>
            <a:endParaRPr lang="it-IT"/>
          </a:p>
        </p:txBody>
      </p:sp>
      <p:sp>
        <p:nvSpPr>
          <p:cNvPr id="105484" name="Rectangle 12"/>
          <p:cNvSpPr>
            <a:spLocks noGrp="1" noChangeArrowheads="1"/>
          </p:cNvSpPr>
          <p:nvPr>
            <p:ph type="ctrTitle"/>
          </p:nvPr>
        </p:nvSpPr>
        <p:spPr>
          <a:xfrm>
            <a:off x="685800" y="1219200"/>
            <a:ext cx="7772400" cy="1933575"/>
          </a:xfrm>
        </p:spPr>
        <p:txBody>
          <a:bodyPr anchor="b"/>
          <a:lstStyle>
            <a:lvl1pPr algn="r">
              <a:defRPr sz="4400"/>
            </a:lvl1pPr>
          </a:lstStyle>
          <a:p>
            <a:r>
              <a:rPr lang="it-IT"/>
              <a:t>Fare clic per modificare lo stile del titolo</a:t>
            </a:r>
          </a:p>
        </p:txBody>
      </p:sp>
      <p:sp>
        <p:nvSpPr>
          <p:cNvPr id="105485" name="Rectangle 13"/>
          <p:cNvSpPr>
            <a:spLocks noGrp="1" noChangeArrowheads="1"/>
          </p:cNvSpPr>
          <p:nvPr>
            <p:ph type="subTitle" idx="1"/>
          </p:nvPr>
        </p:nvSpPr>
        <p:spPr>
          <a:xfrm>
            <a:off x="2057400" y="3505200"/>
            <a:ext cx="6400800" cy="1752600"/>
          </a:xfrm>
        </p:spPr>
        <p:txBody>
          <a:bodyPr/>
          <a:lstStyle>
            <a:lvl1pPr marL="0" indent="0" algn="r">
              <a:buFont typeface="Wingdings" pitchFamily="2" charset="2"/>
              <a:buNone/>
              <a:defRPr/>
            </a:lvl1pPr>
          </a:lstStyle>
          <a:p>
            <a:r>
              <a:rPr lang="it-IT"/>
              <a:t>Fare clic per modificare lo stile del sottotitolo dello schema</a:t>
            </a:r>
          </a:p>
        </p:txBody>
      </p:sp>
    </p:spTree>
  </p:cSld>
  <p:clrMapOvr>
    <a:masterClrMapping/>
  </p:clrMapOvr>
  <p:transition spd="med">
    <p:rand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1ABB2BA0-2D3A-4600-8CD3-9961470E501C}" type="slidenum">
              <a:rPr lang="it-IT"/>
              <a:pPr/>
              <a:t>‹N›</a:t>
            </a:fld>
            <a:endParaRPr lang="it-IT"/>
          </a:p>
        </p:txBody>
      </p:sp>
    </p:spTree>
  </p:cSld>
  <p:clrMapOvr>
    <a:masterClrMapping/>
  </p:clrMapOvr>
  <p:transition spd="med">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6287"/>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628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691196DB-1E88-4894-B051-D2D22F1848C5}" type="slidenum">
              <a:rPr lang="it-IT"/>
              <a:pPr/>
              <a:t>‹N›</a:t>
            </a:fld>
            <a:endParaRPr lang="it-IT"/>
          </a:p>
        </p:txBody>
      </p:sp>
    </p:spTree>
  </p:cSld>
  <p:clrMapOvr>
    <a:masterClrMapping/>
  </p:clrMapOvr>
  <p:transition spd="med">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5C3EE1FA-7A12-457F-BFFB-33E64F3BA006}" type="slidenum">
              <a:rPr lang="it-IT"/>
              <a:pPr/>
              <a:t>‹N›</a:t>
            </a:fld>
            <a:endParaRPr lang="it-IT"/>
          </a:p>
        </p:txBody>
      </p:sp>
    </p:spTree>
  </p:cSld>
  <p:clrMapOvr>
    <a:masterClrMapping/>
  </p:clrMapOvr>
  <p:transition spd="med">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endParaRPr lang="it-IT"/>
          </a:p>
        </p:txBody>
      </p:sp>
      <p:sp>
        <p:nvSpPr>
          <p:cNvPr id="5" name="Segnaposto piè di pagina 4"/>
          <p:cNvSpPr>
            <a:spLocks noGrp="1"/>
          </p:cNvSpPr>
          <p:nvPr>
            <p:ph type="ftr" sz="quarter" idx="11"/>
          </p:nvPr>
        </p:nvSpPr>
        <p:spPr/>
        <p:txBody>
          <a:bodyPr/>
          <a:lstStyle>
            <a:lvl1pPr>
              <a:defRPr/>
            </a:lvl1pPr>
          </a:lstStyle>
          <a:p>
            <a:endParaRPr lang="it-IT"/>
          </a:p>
        </p:txBody>
      </p:sp>
      <p:sp>
        <p:nvSpPr>
          <p:cNvPr id="6" name="Segnaposto numero diapositiva 5"/>
          <p:cNvSpPr>
            <a:spLocks noGrp="1"/>
          </p:cNvSpPr>
          <p:nvPr>
            <p:ph type="sldNum" sz="quarter" idx="12"/>
          </p:nvPr>
        </p:nvSpPr>
        <p:spPr/>
        <p:txBody>
          <a:bodyPr/>
          <a:lstStyle>
            <a:lvl1pPr>
              <a:defRPr/>
            </a:lvl1pPr>
          </a:lstStyle>
          <a:p>
            <a:fld id="{970618D9-8AF4-48EE-A580-15D8EE85C466}" type="slidenum">
              <a:rPr lang="it-IT"/>
              <a:pPr/>
              <a:t>‹N›</a:t>
            </a:fld>
            <a:endParaRPr lang="it-IT"/>
          </a:p>
        </p:txBody>
      </p:sp>
    </p:spTree>
  </p:cSld>
  <p:clrMapOvr>
    <a:masterClrMapping/>
  </p:clrMapOvr>
  <p:transition spd="med">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endParaRPr lang="it-IT"/>
          </a:p>
        </p:txBody>
      </p:sp>
      <p:sp>
        <p:nvSpPr>
          <p:cNvPr id="7" name="Segnaposto numero diapositiva 6"/>
          <p:cNvSpPr>
            <a:spLocks noGrp="1"/>
          </p:cNvSpPr>
          <p:nvPr>
            <p:ph type="sldNum" sz="quarter" idx="12"/>
          </p:nvPr>
        </p:nvSpPr>
        <p:spPr/>
        <p:txBody>
          <a:bodyPr/>
          <a:lstStyle>
            <a:lvl1pPr>
              <a:defRPr/>
            </a:lvl1pPr>
          </a:lstStyle>
          <a:p>
            <a:fld id="{0F3DCBD5-7C1F-4C61-BC50-29FFA60664B6}" type="slidenum">
              <a:rPr lang="it-IT"/>
              <a:pPr/>
              <a:t>‹N›</a:t>
            </a:fld>
            <a:endParaRPr lang="it-IT"/>
          </a:p>
        </p:txBody>
      </p:sp>
    </p:spTree>
  </p:cSld>
  <p:clrMapOvr>
    <a:masterClrMapping/>
  </p:clrMapOvr>
  <p:transition spd="med">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lvl1pPr>
              <a:defRPr/>
            </a:lvl1pPr>
          </a:lstStyle>
          <a:p>
            <a:endParaRPr lang="it-IT"/>
          </a:p>
        </p:txBody>
      </p:sp>
      <p:sp>
        <p:nvSpPr>
          <p:cNvPr id="8" name="Segnaposto piè di pagina 7"/>
          <p:cNvSpPr>
            <a:spLocks noGrp="1"/>
          </p:cNvSpPr>
          <p:nvPr>
            <p:ph type="ftr" sz="quarter" idx="11"/>
          </p:nvPr>
        </p:nvSpPr>
        <p:spPr/>
        <p:txBody>
          <a:bodyPr/>
          <a:lstStyle>
            <a:lvl1pPr>
              <a:defRPr/>
            </a:lvl1pPr>
          </a:lstStyle>
          <a:p>
            <a:endParaRPr lang="it-IT"/>
          </a:p>
        </p:txBody>
      </p:sp>
      <p:sp>
        <p:nvSpPr>
          <p:cNvPr id="9" name="Segnaposto numero diapositiva 8"/>
          <p:cNvSpPr>
            <a:spLocks noGrp="1"/>
          </p:cNvSpPr>
          <p:nvPr>
            <p:ph type="sldNum" sz="quarter" idx="12"/>
          </p:nvPr>
        </p:nvSpPr>
        <p:spPr/>
        <p:txBody>
          <a:bodyPr/>
          <a:lstStyle>
            <a:lvl1pPr>
              <a:defRPr/>
            </a:lvl1pPr>
          </a:lstStyle>
          <a:p>
            <a:fld id="{23382AD9-C730-446F-AEFF-FA67F3F58A0F}" type="slidenum">
              <a:rPr lang="it-IT"/>
              <a:pPr/>
              <a:t>‹N›</a:t>
            </a:fld>
            <a:endParaRPr lang="it-IT"/>
          </a:p>
        </p:txBody>
      </p:sp>
    </p:spTree>
  </p:cSld>
  <p:clrMapOvr>
    <a:masterClrMapping/>
  </p:clrMapOvr>
  <p:transition spd="med">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lvl1pPr>
              <a:defRPr/>
            </a:lvl1pPr>
          </a:lstStyle>
          <a:p>
            <a:endParaRPr lang="it-IT"/>
          </a:p>
        </p:txBody>
      </p:sp>
      <p:sp>
        <p:nvSpPr>
          <p:cNvPr id="4" name="Segnaposto piè di pagina 3"/>
          <p:cNvSpPr>
            <a:spLocks noGrp="1"/>
          </p:cNvSpPr>
          <p:nvPr>
            <p:ph type="ftr" sz="quarter" idx="11"/>
          </p:nvPr>
        </p:nvSpPr>
        <p:spPr/>
        <p:txBody>
          <a:bodyPr/>
          <a:lstStyle>
            <a:lvl1pPr>
              <a:defRPr/>
            </a:lvl1pPr>
          </a:lstStyle>
          <a:p>
            <a:endParaRPr lang="it-IT"/>
          </a:p>
        </p:txBody>
      </p:sp>
      <p:sp>
        <p:nvSpPr>
          <p:cNvPr id="5" name="Segnaposto numero diapositiva 4"/>
          <p:cNvSpPr>
            <a:spLocks noGrp="1"/>
          </p:cNvSpPr>
          <p:nvPr>
            <p:ph type="sldNum" sz="quarter" idx="12"/>
          </p:nvPr>
        </p:nvSpPr>
        <p:spPr/>
        <p:txBody>
          <a:bodyPr/>
          <a:lstStyle>
            <a:lvl1pPr>
              <a:defRPr/>
            </a:lvl1pPr>
          </a:lstStyle>
          <a:p>
            <a:fld id="{F30B72D8-3C4B-49FF-B6D3-B98EF78AF9D1}" type="slidenum">
              <a:rPr lang="it-IT"/>
              <a:pPr/>
              <a:t>‹N›</a:t>
            </a:fld>
            <a:endParaRPr lang="it-IT"/>
          </a:p>
        </p:txBody>
      </p:sp>
    </p:spTree>
  </p:cSld>
  <p:clrMapOvr>
    <a:masterClrMapping/>
  </p:clrMapOvr>
  <p:transition spd="med">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lvl1pPr>
              <a:defRPr/>
            </a:lvl1pPr>
          </a:lstStyle>
          <a:p>
            <a:endParaRPr lang="it-IT"/>
          </a:p>
        </p:txBody>
      </p:sp>
      <p:sp>
        <p:nvSpPr>
          <p:cNvPr id="3" name="Segnaposto piè di pagina 2"/>
          <p:cNvSpPr>
            <a:spLocks noGrp="1"/>
          </p:cNvSpPr>
          <p:nvPr>
            <p:ph type="ftr" sz="quarter" idx="11"/>
          </p:nvPr>
        </p:nvSpPr>
        <p:spPr/>
        <p:txBody>
          <a:bodyPr/>
          <a:lstStyle>
            <a:lvl1pPr>
              <a:defRPr/>
            </a:lvl1pPr>
          </a:lstStyle>
          <a:p>
            <a:endParaRPr lang="it-IT"/>
          </a:p>
        </p:txBody>
      </p:sp>
      <p:sp>
        <p:nvSpPr>
          <p:cNvPr id="4" name="Segnaposto numero diapositiva 3"/>
          <p:cNvSpPr>
            <a:spLocks noGrp="1"/>
          </p:cNvSpPr>
          <p:nvPr>
            <p:ph type="sldNum" sz="quarter" idx="12"/>
          </p:nvPr>
        </p:nvSpPr>
        <p:spPr/>
        <p:txBody>
          <a:bodyPr/>
          <a:lstStyle>
            <a:lvl1pPr>
              <a:defRPr/>
            </a:lvl1pPr>
          </a:lstStyle>
          <a:p>
            <a:fld id="{DF1E094B-307C-4F7C-B25B-ABBABDD5F61C}" type="slidenum">
              <a:rPr lang="it-IT"/>
              <a:pPr/>
              <a:t>‹N›</a:t>
            </a:fld>
            <a:endParaRPr lang="it-IT"/>
          </a:p>
        </p:txBody>
      </p:sp>
    </p:spTree>
  </p:cSld>
  <p:clrMapOvr>
    <a:masterClrMapping/>
  </p:clrMapOvr>
  <p:transition spd="med">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endParaRPr lang="it-IT"/>
          </a:p>
        </p:txBody>
      </p:sp>
      <p:sp>
        <p:nvSpPr>
          <p:cNvPr id="7" name="Segnaposto numero diapositiva 6"/>
          <p:cNvSpPr>
            <a:spLocks noGrp="1"/>
          </p:cNvSpPr>
          <p:nvPr>
            <p:ph type="sldNum" sz="quarter" idx="12"/>
          </p:nvPr>
        </p:nvSpPr>
        <p:spPr/>
        <p:txBody>
          <a:bodyPr/>
          <a:lstStyle>
            <a:lvl1pPr>
              <a:defRPr/>
            </a:lvl1pPr>
          </a:lstStyle>
          <a:p>
            <a:fld id="{E0E9854E-16E1-4D24-8FB5-73D1862C94D2}" type="slidenum">
              <a:rPr lang="it-IT"/>
              <a:pPr/>
              <a:t>‹N›</a:t>
            </a:fld>
            <a:endParaRPr lang="it-IT"/>
          </a:p>
        </p:txBody>
      </p:sp>
    </p:spTree>
  </p:cSld>
  <p:clrMapOvr>
    <a:masterClrMapping/>
  </p:clrMapOvr>
  <p:transition spd="med">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p>
        </p:txBody>
      </p:sp>
      <p:sp>
        <p:nvSpPr>
          <p:cNvPr id="6" name="Segnaposto piè di pagina 5"/>
          <p:cNvSpPr>
            <a:spLocks noGrp="1"/>
          </p:cNvSpPr>
          <p:nvPr>
            <p:ph type="ftr" sz="quarter" idx="11"/>
          </p:nvPr>
        </p:nvSpPr>
        <p:spPr/>
        <p:txBody>
          <a:bodyPr/>
          <a:lstStyle>
            <a:lvl1pPr>
              <a:defRPr/>
            </a:lvl1pPr>
          </a:lstStyle>
          <a:p>
            <a:endParaRPr lang="it-IT"/>
          </a:p>
        </p:txBody>
      </p:sp>
      <p:sp>
        <p:nvSpPr>
          <p:cNvPr id="7" name="Segnaposto numero diapositiva 6"/>
          <p:cNvSpPr>
            <a:spLocks noGrp="1"/>
          </p:cNvSpPr>
          <p:nvPr>
            <p:ph type="sldNum" sz="quarter" idx="12"/>
          </p:nvPr>
        </p:nvSpPr>
        <p:spPr/>
        <p:txBody>
          <a:bodyPr/>
          <a:lstStyle>
            <a:lvl1pPr>
              <a:defRPr/>
            </a:lvl1pPr>
          </a:lstStyle>
          <a:p>
            <a:fld id="{7DAC48AF-1435-4CA1-91A6-76C8A946E1B5}" type="slidenum">
              <a:rPr lang="it-IT"/>
              <a:pPr/>
              <a:t>‹N›</a:t>
            </a:fld>
            <a:endParaRPr lang="it-IT"/>
          </a:p>
        </p:txBody>
      </p:sp>
    </p:spTree>
  </p:cSld>
  <p:clrMapOvr>
    <a:masterClrMapping/>
  </p:clrMapOvr>
  <p:transition spd="med">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A1D9FF"/>
        </a:solidFill>
        <a:effectLst/>
      </p:bgPr>
    </p:bg>
    <p:spTree>
      <p:nvGrpSpPr>
        <p:cNvPr id="1" name=""/>
        <p:cNvGrpSpPr/>
        <p:nvPr/>
      </p:nvGrpSpPr>
      <p:grpSpPr>
        <a:xfrm>
          <a:off x="0" y="0"/>
          <a:ext cx="0" cy="0"/>
          <a:chOff x="0" y="0"/>
          <a:chExt cx="0" cy="0"/>
        </a:xfrm>
      </p:grpSpPr>
      <p:grpSp>
        <p:nvGrpSpPr>
          <p:cNvPr id="104450" name="Group 2"/>
          <p:cNvGrpSpPr>
            <a:grpSpLocks/>
          </p:cNvGrpSpPr>
          <p:nvPr/>
        </p:nvGrpSpPr>
        <p:grpSpPr bwMode="auto">
          <a:xfrm>
            <a:off x="1071563" y="304800"/>
            <a:ext cx="7615237" cy="1106488"/>
            <a:chOff x="675" y="192"/>
            <a:chExt cx="4797" cy="697"/>
          </a:xfrm>
        </p:grpSpPr>
        <p:sp>
          <p:nvSpPr>
            <p:cNvPr id="104451" name="Oval 3"/>
            <p:cNvSpPr>
              <a:spLocks noChangeArrowheads="1"/>
            </p:cNvSpPr>
            <p:nvPr/>
          </p:nvSpPr>
          <p:spPr bwMode="hidden">
            <a:xfrm flipH="1">
              <a:off x="3067" y="192"/>
              <a:ext cx="696" cy="696"/>
            </a:xfrm>
            <a:prstGeom prst="ellipse">
              <a:avLst/>
            </a:prstGeom>
            <a:solidFill>
              <a:schemeClr val="accent2"/>
            </a:solidFill>
            <a:ln w="28575">
              <a:noFill/>
              <a:round/>
              <a:headEnd/>
              <a:tailEnd/>
            </a:ln>
            <a:effectLst/>
          </p:spPr>
          <p:txBody>
            <a:bodyPr wrap="none" anchor="ctr"/>
            <a:lstStyle/>
            <a:p>
              <a:pPr algn="ctr"/>
              <a:endParaRPr lang="en-US" sz="2400">
                <a:latin typeface="Times New Roman" pitchFamily="18" charset="0"/>
              </a:endParaRPr>
            </a:p>
          </p:txBody>
        </p:sp>
        <p:sp>
          <p:nvSpPr>
            <p:cNvPr id="104452" name="Oval 4"/>
            <p:cNvSpPr>
              <a:spLocks noChangeArrowheads="1"/>
            </p:cNvSpPr>
            <p:nvPr/>
          </p:nvSpPr>
          <p:spPr bwMode="hidden">
            <a:xfrm flipH="1">
              <a:off x="4777" y="192"/>
              <a:ext cx="695" cy="696"/>
            </a:xfrm>
            <a:prstGeom prst="ellipse">
              <a:avLst/>
            </a:prstGeom>
            <a:solidFill>
              <a:schemeClr val="accent2"/>
            </a:solidFill>
            <a:ln w="28575">
              <a:noFill/>
              <a:round/>
              <a:headEnd/>
              <a:tailEnd/>
            </a:ln>
            <a:effectLst/>
          </p:spPr>
          <p:txBody>
            <a:bodyPr wrap="none" anchor="ctr"/>
            <a:lstStyle/>
            <a:p>
              <a:pPr algn="ctr"/>
              <a:endParaRPr lang="en-US" sz="2400">
                <a:latin typeface="Times New Roman" pitchFamily="18" charset="0"/>
              </a:endParaRPr>
            </a:p>
          </p:txBody>
        </p:sp>
        <p:sp>
          <p:nvSpPr>
            <p:cNvPr id="104453" name="Oval 5"/>
            <p:cNvSpPr>
              <a:spLocks noChangeArrowheads="1"/>
            </p:cNvSpPr>
            <p:nvPr/>
          </p:nvSpPr>
          <p:spPr bwMode="hidden">
            <a:xfrm flipH="1">
              <a:off x="675" y="193"/>
              <a:ext cx="695" cy="696"/>
            </a:xfrm>
            <a:prstGeom prst="ellipse">
              <a:avLst/>
            </a:prstGeom>
            <a:solidFill>
              <a:schemeClr val="accent2"/>
            </a:solidFill>
            <a:ln w="28575">
              <a:noFill/>
              <a:round/>
              <a:headEnd/>
              <a:tailEnd/>
            </a:ln>
            <a:effectLst/>
          </p:spPr>
          <p:txBody>
            <a:bodyPr wrap="none" anchor="ctr"/>
            <a:lstStyle/>
            <a:p>
              <a:pPr algn="ctr"/>
              <a:endParaRPr lang="en-US" sz="2400">
                <a:latin typeface="Times New Roman" pitchFamily="18" charset="0"/>
              </a:endParaRPr>
            </a:p>
          </p:txBody>
        </p:sp>
        <p:sp>
          <p:nvSpPr>
            <p:cNvPr id="104454" name="Oval 6"/>
            <p:cNvSpPr>
              <a:spLocks noChangeArrowheads="1"/>
            </p:cNvSpPr>
            <p:nvPr/>
          </p:nvSpPr>
          <p:spPr bwMode="hidden">
            <a:xfrm flipH="1">
              <a:off x="3984" y="192"/>
              <a:ext cx="695" cy="696"/>
            </a:xfrm>
            <a:prstGeom prst="ellipse">
              <a:avLst/>
            </a:prstGeom>
            <a:noFill/>
            <a:ln w="28575">
              <a:solidFill>
                <a:schemeClr val="accent2"/>
              </a:solidFill>
              <a:round/>
              <a:headEnd/>
              <a:tailEnd/>
            </a:ln>
            <a:effectLst/>
          </p:spPr>
          <p:txBody>
            <a:bodyPr wrap="none" anchor="ctr"/>
            <a:lstStyle/>
            <a:p>
              <a:pPr algn="ctr"/>
              <a:endParaRPr lang="en-US" sz="2400">
                <a:latin typeface="Times New Roman" pitchFamily="18" charset="0"/>
              </a:endParaRPr>
            </a:p>
          </p:txBody>
        </p:sp>
        <p:sp>
          <p:nvSpPr>
            <p:cNvPr id="104455" name="Oval 7"/>
            <p:cNvSpPr>
              <a:spLocks noChangeArrowheads="1"/>
            </p:cNvSpPr>
            <p:nvPr/>
          </p:nvSpPr>
          <p:spPr bwMode="hidden">
            <a:xfrm flipH="1">
              <a:off x="1486" y="192"/>
              <a:ext cx="695" cy="696"/>
            </a:xfrm>
            <a:prstGeom prst="ellipse">
              <a:avLst/>
            </a:prstGeom>
            <a:noFill/>
            <a:ln w="28575">
              <a:solidFill>
                <a:schemeClr val="accent2"/>
              </a:solidFill>
              <a:round/>
              <a:headEnd/>
              <a:tailEnd/>
            </a:ln>
            <a:effectLst/>
          </p:spPr>
          <p:txBody>
            <a:bodyPr wrap="none" anchor="ctr"/>
            <a:lstStyle/>
            <a:p>
              <a:pPr algn="ctr"/>
              <a:endParaRPr lang="en-US" sz="2400">
                <a:latin typeface="Times New Roman" pitchFamily="18" charset="0"/>
              </a:endParaRPr>
            </a:p>
          </p:txBody>
        </p:sp>
      </p:grpSp>
      <p:sp>
        <p:nvSpPr>
          <p:cNvPr id="104456" name="Rectangle 8"/>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04457" name="Rectangle 9"/>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endParaRPr lang="it-IT"/>
          </a:p>
        </p:txBody>
      </p:sp>
      <p:sp>
        <p:nvSpPr>
          <p:cNvPr id="104458" name="Rectangle 10"/>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it-IT"/>
          </a:p>
        </p:txBody>
      </p:sp>
      <p:sp>
        <p:nvSpPr>
          <p:cNvPr id="104459" name="Rectangle 11"/>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A120D2C5-64A9-4574-84AE-D45B95063908}" type="slidenum">
              <a:rPr lang="it-IT"/>
              <a:pPr/>
              <a:t>‹N›</a:t>
            </a:fld>
            <a:endParaRPr lang="it-IT"/>
          </a:p>
        </p:txBody>
      </p:sp>
      <p:sp>
        <p:nvSpPr>
          <p:cNvPr id="104460" name="Rectangle 1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Tree>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ransition spd="med">
    <p:random/>
  </p:transition>
  <p:timing>
    <p:tnLst>
      <p:par>
        <p:cTn id="1" dur="indefinite" restart="never" nodeType="tmRoot"/>
      </p:par>
    </p:tnLst>
  </p:timing>
  <p:txStyles>
    <p:title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pitchFamily="34" charset="0"/>
        </a:defRPr>
      </a:lvl2pPr>
      <a:lvl3pPr algn="l" rtl="0" fontAlgn="base">
        <a:spcBef>
          <a:spcPct val="0"/>
        </a:spcBef>
        <a:spcAft>
          <a:spcPct val="0"/>
        </a:spcAft>
        <a:defRPr sz="3800">
          <a:solidFill>
            <a:schemeClr val="tx2"/>
          </a:solidFill>
          <a:latin typeface="Arial" pitchFamily="34" charset="0"/>
        </a:defRPr>
      </a:lvl3pPr>
      <a:lvl4pPr algn="l" rtl="0" fontAlgn="base">
        <a:spcBef>
          <a:spcPct val="0"/>
        </a:spcBef>
        <a:spcAft>
          <a:spcPct val="0"/>
        </a:spcAft>
        <a:defRPr sz="3800">
          <a:solidFill>
            <a:schemeClr val="tx2"/>
          </a:solidFill>
          <a:latin typeface="Arial" pitchFamily="34" charset="0"/>
        </a:defRPr>
      </a:lvl4pPr>
      <a:lvl5pPr algn="l" rtl="0" fontAlgn="base">
        <a:spcBef>
          <a:spcPct val="0"/>
        </a:spcBef>
        <a:spcAft>
          <a:spcPct val="0"/>
        </a:spcAft>
        <a:defRPr sz="3800">
          <a:solidFill>
            <a:schemeClr val="tx2"/>
          </a:solidFill>
          <a:latin typeface="Arial" pitchFamily="34" charset="0"/>
        </a:defRPr>
      </a:lvl5pPr>
      <a:lvl6pPr marL="457200" algn="l" rtl="0" fontAlgn="base">
        <a:spcBef>
          <a:spcPct val="0"/>
        </a:spcBef>
        <a:spcAft>
          <a:spcPct val="0"/>
        </a:spcAft>
        <a:defRPr sz="3800">
          <a:solidFill>
            <a:schemeClr val="tx2"/>
          </a:solidFill>
          <a:latin typeface="Arial" pitchFamily="34" charset="0"/>
        </a:defRPr>
      </a:lvl6pPr>
      <a:lvl7pPr marL="914400" algn="l" rtl="0" fontAlgn="base">
        <a:spcBef>
          <a:spcPct val="0"/>
        </a:spcBef>
        <a:spcAft>
          <a:spcPct val="0"/>
        </a:spcAft>
        <a:defRPr sz="3800">
          <a:solidFill>
            <a:schemeClr val="tx2"/>
          </a:solidFill>
          <a:latin typeface="Arial" pitchFamily="34" charset="0"/>
        </a:defRPr>
      </a:lvl7pPr>
      <a:lvl8pPr marL="1371600" algn="l" rtl="0" fontAlgn="base">
        <a:spcBef>
          <a:spcPct val="0"/>
        </a:spcBef>
        <a:spcAft>
          <a:spcPct val="0"/>
        </a:spcAft>
        <a:defRPr sz="3800">
          <a:solidFill>
            <a:schemeClr val="tx2"/>
          </a:solidFill>
          <a:latin typeface="Arial" pitchFamily="34" charset="0"/>
        </a:defRPr>
      </a:lvl8pPr>
      <a:lvl9pPr marL="1828800" algn="l" rtl="0" fontAlgn="base">
        <a:spcBef>
          <a:spcPct val="0"/>
        </a:spcBef>
        <a:spcAft>
          <a:spcPct val="0"/>
        </a:spcAft>
        <a:defRPr sz="3800">
          <a:solidFill>
            <a:schemeClr val="tx2"/>
          </a:solidFill>
          <a:latin typeface="Arial" pitchFamily="34" charset="0"/>
        </a:defRPr>
      </a:lvl9pPr>
    </p:titleStyle>
    <p:bodyStyle>
      <a:lvl1pPr marL="342900" indent="-342900" algn="l" rtl="0" fontAlgn="base">
        <a:spcBef>
          <a:spcPct val="20000"/>
        </a:spcBef>
        <a:spcAft>
          <a:spcPct val="0"/>
        </a:spcAft>
        <a:buClr>
          <a:schemeClr val="accent1"/>
        </a:buClr>
        <a:buFont typeface="Wingdings" pitchFamily="2" charset="2"/>
        <a:buChar char="l"/>
        <a:defRPr sz="3200">
          <a:solidFill>
            <a:schemeClr val="tx1"/>
          </a:solidFill>
          <a:latin typeface="+mn-lt"/>
          <a:ea typeface="+mn-ea"/>
          <a:cs typeface="+mn-cs"/>
        </a:defRPr>
      </a:lvl1pPr>
      <a:lvl2pPr marL="742950" indent="-285750" algn="l" rtl="0" fontAlgn="base">
        <a:spcBef>
          <a:spcPct val="20000"/>
        </a:spcBef>
        <a:spcAft>
          <a:spcPct val="0"/>
        </a:spcAft>
        <a:buClr>
          <a:schemeClr val="accent1"/>
        </a:buClr>
        <a:buFont typeface="Wingdings" pitchFamily="2" charset="2"/>
        <a:buChar char="¡"/>
        <a:defRPr sz="2700">
          <a:solidFill>
            <a:schemeClr val="tx1"/>
          </a:solidFill>
          <a:latin typeface="+mn-lt"/>
        </a:defRPr>
      </a:lvl2pPr>
      <a:lvl3pPr marL="1143000" indent="-228600" algn="l" rtl="0" fontAlgn="base">
        <a:spcBef>
          <a:spcPct val="20000"/>
        </a:spcBef>
        <a:spcAft>
          <a:spcPct val="0"/>
        </a:spcAft>
        <a:buClr>
          <a:schemeClr val="accent1"/>
        </a:buClr>
        <a:buFont typeface="Wingdings" pitchFamily="2" charset="2"/>
        <a:buChar char="l"/>
        <a:defRPr sz="2300">
          <a:solidFill>
            <a:schemeClr val="tx1"/>
          </a:solidFill>
          <a:latin typeface="+mn-lt"/>
        </a:defRPr>
      </a:lvl3pPr>
      <a:lvl4pPr marL="1600200" indent="-228600" algn="l" rtl="0" fontAlgn="base">
        <a:spcBef>
          <a:spcPct val="20000"/>
        </a:spcBef>
        <a:spcAft>
          <a:spcPct val="0"/>
        </a:spcAft>
        <a:buClr>
          <a:schemeClr val="accent1"/>
        </a:buClr>
        <a:buChar char="•"/>
        <a:defRPr sz="2000">
          <a:solidFill>
            <a:schemeClr val="tx1"/>
          </a:solidFill>
          <a:latin typeface="+mn-lt"/>
        </a:defRPr>
      </a:lvl4pPr>
      <a:lvl5pPr marL="20574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it.wikipedia.org/wiki/GSM" TargetMode="External"/><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hyperlink" Target="http://it.wikipedia.org/wiki/TAC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it.wikipedia.org/wiki/Short_Message_Service" TargetMode="External"/><Relationship Id="rId2" Type="http://schemas.openxmlformats.org/officeDocument/2006/relationships/hyperlink" Target="http://it.wikipedia.org/wiki/1992" TargetMode="External"/><Relationship Id="rId1" Type="http://schemas.openxmlformats.org/officeDocument/2006/relationships/slideLayout" Target="../slideLayouts/slideLayout4.xml"/><Relationship Id="rId4" Type="http://schemas.openxmlformats.org/officeDocument/2006/relationships/hyperlink" Target="http://it.wikipedia.org/wiki/1997"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it.wikipedia.org/wiki/Analogico" TargetMode="External"/><Relationship Id="rId3" Type="http://schemas.openxmlformats.org/officeDocument/2006/relationships/hyperlink" Target="http://it.wikipedia.org/wiki/Standard" TargetMode="External"/><Relationship Id="rId7" Type="http://schemas.openxmlformats.org/officeDocument/2006/relationships/hyperlink" Target="http://it.wikipedia.org/wiki/NMT" TargetMode="External"/><Relationship Id="rId2" Type="http://schemas.openxmlformats.org/officeDocument/2006/relationships/hyperlink" Target="http://it.wikipedia.org/wiki/Tecnologia" TargetMode="External"/><Relationship Id="rId1" Type="http://schemas.openxmlformats.org/officeDocument/2006/relationships/slideLayout" Target="../slideLayouts/slideLayout2.xml"/><Relationship Id="rId6" Type="http://schemas.openxmlformats.org/officeDocument/2006/relationships/hyperlink" Target="http://it.wikipedia.org/w/index.php?title=AMPS&amp;action=edit" TargetMode="External"/><Relationship Id="rId5" Type="http://schemas.openxmlformats.org/officeDocument/2006/relationships/hyperlink" Target="http://it.wikipedia.org/wiki/ETACS" TargetMode="External"/><Relationship Id="rId4" Type="http://schemas.openxmlformats.org/officeDocument/2006/relationships/hyperlink" Target="http://it.wikipedia.org/wiki/TACS"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it.wikipedia.org/wiki/3G_(telefonia)" TargetMode="External"/><Relationship Id="rId3" Type="http://schemas.openxmlformats.org/officeDocument/2006/relationships/hyperlink" Target="http://it.wikipedia.org/w/index.php?title=CDMA_IS-95&amp;action=edit" TargetMode="External"/><Relationship Id="rId7" Type="http://schemas.openxmlformats.org/officeDocument/2006/relationships/hyperlink" Target="http://it.wikipedia.org/wiki/EDGE" TargetMode="External"/><Relationship Id="rId12" Type="http://schemas.openxmlformats.org/officeDocument/2006/relationships/hyperlink" Target="http://it.wikipedia.org/wiki/OFDM" TargetMode="External"/><Relationship Id="rId2" Type="http://schemas.openxmlformats.org/officeDocument/2006/relationships/hyperlink" Target="http://it.wikipedia.org/wiki/GSM" TargetMode="External"/><Relationship Id="rId1" Type="http://schemas.openxmlformats.org/officeDocument/2006/relationships/slideLayout" Target="../slideLayouts/slideLayout2.xml"/><Relationship Id="rId6" Type="http://schemas.openxmlformats.org/officeDocument/2006/relationships/hyperlink" Target="http://it.wikipedia.org/wiki/GPRS" TargetMode="External"/><Relationship Id="rId11" Type="http://schemas.openxmlformats.org/officeDocument/2006/relationships/hyperlink" Target="http://it.wikipedia.org/wiki/4G_(telefonia)" TargetMode="External"/><Relationship Id="rId5" Type="http://schemas.openxmlformats.org/officeDocument/2006/relationships/hyperlink" Target="http://it.wikipedia.org/wiki/Digitale_(informatica)" TargetMode="External"/><Relationship Id="rId10" Type="http://schemas.openxmlformats.org/officeDocument/2006/relationships/hyperlink" Target="http://it.wikipedia.org/wiki/3GPP" TargetMode="External"/><Relationship Id="rId4" Type="http://schemas.openxmlformats.org/officeDocument/2006/relationships/hyperlink" Target="http://it.wikipedia.org/w/index.php?title=D-AMPS_IS-136&amp;action=edit" TargetMode="External"/><Relationship Id="rId9" Type="http://schemas.openxmlformats.org/officeDocument/2006/relationships/hyperlink" Target="http://it.wikipedia.org/wiki/Universal_Mobile_Telecommunications_Syste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it.wikipedia.org/wiki/Velocit&#195;&#160;" TargetMode="External"/><Relationship Id="rId13" Type="http://schemas.openxmlformats.org/officeDocument/2006/relationships/hyperlink" Target="http://it.wikipedia.org/wiki/3G_(telefonia)" TargetMode="External"/><Relationship Id="rId3" Type="http://schemas.openxmlformats.org/officeDocument/2006/relationships/hyperlink" Target="http://it.wikipedia.org/wiki/2005" TargetMode="External"/><Relationship Id="rId7" Type="http://schemas.openxmlformats.org/officeDocument/2006/relationships/hyperlink" Target="http://it.wikipedia.org/wiki/Rete_informatica" TargetMode="External"/><Relationship Id="rId12" Type="http://schemas.openxmlformats.org/officeDocument/2006/relationships/hyperlink" Target="http://it.wikipedia.org/wiki/DVD" TargetMode="External"/><Relationship Id="rId2" Type="http://schemas.openxmlformats.org/officeDocument/2006/relationships/hyperlink" Target="http://it.wikipedia.org/wiki/Settembre" TargetMode="External"/><Relationship Id="rId1" Type="http://schemas.openxmlformats.org/officeDocument/2006/relationships/slideLayout" Target="../slideLayouts/slideLayout2.xml"/><Relationship Id="rId6" Type="http://schemas.openxmlformats.org/officeDocument/2006/relationships/hyperlink" Target="http://it.wikipedia.org/wiki/Terminale" TargetMode="External"/><Relationship Id="rId11" Type="http://schemas.openxmlformats.org/officeDocument/2006/relationships/hyperlink" Target="http://it.wikipedia.org/wiki/Gigabit" TargetMode="External"/><Relationship Id="rId5" Type="http://schemas.openxmlformats.org/officeDocument/2006/relationships/hyperlink" Target="http://it.wikipedia.org/wiki/Alta_definizione" TargetMode="External"/><Relationship Id="rId15" Type="http://schemas.openxmlformats.org/officeDocument/2006/relationships/hyperlink" Target="http://it.wikipedia.org/wiki/HSDPA" TargetMode="External"/><Relationship Id="rId10" Type="http://schemas.openxmlformats.org/officeDocument/2006/relationships/hyperlink" Target="http://it.wikipedia.org/wiki/Megabit" TargetMode="External"/><Relationship Id="rId4" Type="http://schemas.openxmlformats.org/officeDocument/2006/relationships/hyperlink" Target="http://it.wikipedia.org/wiki/Streaming" TargetMode="External"/><Relationship Id="rId9" Type="http://schemas.openxmlformats.org/officeDocument/2006/relationships/hyperlink" Target="http://it.wikipedia.org/wiki/Km/h" TargetMode="External"/><Relationship Id="rId14" Type="http://schemas.openxmlformats.org/officeDocument/2006/relationships/hyperlink" Target="http://it.wikipedia.org/wiki/Standard"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it.wikipedia.org/wiki/WAP"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it.wikipedia.org/wiki/Smartphone"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cellularmagazine.it/"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it.wikipedia.org/wiki/Autobus" TargetMode="External"/><Relationship Id="rId3" Type="http://schemas.openxmlformats.org/officeDocument/2006/relationships/hyperlink" Target="http://it.wikipedia.org/wiki/Teatro" TargetMode="External"/><Relationship Id="rId7" Type="http://schemas.openxmlformats.org/officeDocument/2006/relationships/hyperlink" Target="http://it.wikipedia.org/wiki/Aereo" TargetMode="External"/><Relationship Id="rId2" Type="http://schemas.openxmlformats.org/officeDocument/2006/relationships/hyperlink" Target="http://it.wikipedia.org/wiki/Galateo_(costume)" TargetMode="External"/><Relationship Id="rId1" Type="http://schemas.openxmlformats.org/officeDocument/2006/relationships/slideLayout" Target="../slideLayouts/slideLayout2.xml"/><Relationship Id="rId6" Type="http://schemas.openxmlformats.org/officeDocument/2006/relationships/hyperlink" Target="http://it.wikipedia.org/wiki/Treno" TargetMode="External"/><Relationship Id="rId5" Type="http://schemas.openxmlformats.org/officeDocument/2006/relationships/hyperlink" Target="http://it.wikipedia.org/wiki/Ristorante" TargetMode="External"/><Relationship Id="rId4" Type="http://schemas.openxmlformats.org/officeDocument/2006/relationships/hyperlink" Target="http://it.wikipedia.org/wiki/Cinema" TargetMode="External"/><Relationship Id="rId9" Type="http://schemas.openxmlformats.org/officeDocument/2006/relationships/hyperlink" Target="http://it.wikipedia.org/wiki/Metropolitana"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it.wikipedia.org/wiki/Ministero_della_Pubblica_Istruzione" TargetMode="External"/><Relationship Id="rId2" Type="http://schemas.openxmlformats.org/officeDocument/2006/relationships/hyperlink" Target="http://it.wikipedia.org/wiki/Auricolare" TargetMode="External"/><Relationship Id="rId1" Type="http://schemas.openxmlformats.org/officeDocument/2006/relationships/slideLayout" Target="../slideLayouts/slideLayout2.xml"/><Relationship Id="rId6" Type="http://schemas.openxmlformats.org/officeDocument/2006/relationships/hyperlink" Target="http://it.wikipedia.org/wiki/2007" TargetMode="External"/><Relationship Id="rId5" Type="http://schemas.openxmlformats.org/officeDocument/2006/relationships/hyperlink" Target="http://it.wikipedia.org/wiki/Marzo" TargetMode="External"/><Relationship Id="rId4" Type="http://schemas.openxmlformats.org/officeDocument/2006/relationships/hyperlink" Target="http://it.wikipedia.org/wiki/Giuseppe_Fioroni"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it.wikipedia.org/wiki/Global_System_for_Mobile_Communications" TargetMode="External"/><Relationship Id="rId2" Type="http://schemas.openxmlformats.org/officeDocument/2006/relationships/hyperlink" Target="http://it.wikipedia.org/wiki/Universal_Mobile_Telecommunications_System"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it.wikipedia.org/wiki/LG_Electronics" TargetMode="External"/><Relationship Id="rId3" Type="http://schemas.openxmlformats.org/officeDocument/2006/relationships/hyperlink" Target="http://it.wikipedia.org/wiki/Motorola" TargetMode="External"/><Relationship Id="rId7" Type="http://schemas.openxmlformats.org/officeDocument/2006/relationships/hyperlink" Target="http://it.wikipedia.org/wiki/Samsung" TargetMode="External"/><Relationship Id="rId2" Type="http://schemas.openxmlformats.org/officeDocument/2006/relationships/hyperlink" Target="http://it.wikipedia.org/wiki/Nokia" TargetMode="External"/><Relationship Id="rId1" Type="http://schemas.openxmlformats.org/officeDocument/2006/relationships/slideLayout" Target="../slideLayouts/slideLayout2.xml"/><Relationship Id="rId6" Type="http://schemas.openxmlformats.org/officeDocument/2006/relationships/hyperlink" Target="http://it.wikipedia.org/wiki/Sony_Ericsson" TargetMode="External"/><Relationship Id="rId5" Type="http://schemas.openxmlformats.org/officeDocument/2006/relationships/hyperlink" Target="http://www.ondacommunication.com/" TargetMode="External"/><Relationship Id="rId10" Type="http://schemas.openxmlformats.org/officeDocument/2006/relationships/hyperlink" Target="http://it.wikipedia.org/w/index.php?title=BenQ_Siemens&amp;action=edit" TargetMode="External"/><Relationship Id="rId4" Type="http://schemas.openxmlformats.org/officeDocument/2006/relationships/hyperlink" Target="http://it.wikipedia.org/wiki/Apple" TargetMode="External"/><Relationship Id="rId9" Type="http://schemas.openxmlformats.org/officeDocument/2006/relationships/hyperlink" Target="http://it.wikipedia.org/wiki/Panasonic"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it.wikipedia.org/wiki/GPRS" TargetMode="External"/><Relationship Id="rId13" Type="http://schemas.openxmlformats.org/officeDocument/2006/relationships/hyperlink" Target="http://it.wikipedia.org/wiki/I-mode" TargetMode="External"/><Relationship Id="rId18" Type="http://schemas.openxmlformats.org/officeDocument/2006/relationships/hyperlink" Target="http://it.wikipedia.org/wiki/Radio_(elettronica)" TargetMode="External"/><Relationship Id="rId26" Type="http://schemas.openxmlformats.org/officeDocument/2006/relationships/hyperlink" Target="http://it.wikipedia.org/wiki/HSDPA" TargetMode="External"/><Relationship Id="rId3" Type="http://schemas.openxmlformats.org/officeDocument/2006/relationships/hyperlink" Target="http://it.wikipedia.org/wiki/Cell_broadcast" TargetMode="External"/><Relationship Id="rId21" Type="http://schemas.openxmlformats.org/officeDocument/2006/relationships/hyperlink" Target="http://it.wikipedia.org/wiki/Vibratore" TargetMode="External"/><Relationship Id="rId7" Type="http://schemas.openxmlformats.org/officeDocument/2006/relationships/hyperlink" Target="http://it.wikipedia.org/wiki/Fotocamera" TargetMode="External"/><Relationship Id="rId12" Type="http://schemas.openxmlformats.org/officeDocument/2006/relationships/hyperlink" Target="http://it.wikipedia.org/wiki/HSCSD" TargetMode="External"/><Relationship Id="rId17" Type="http://schemas.openxmlformats.org/officeDocument/2006/relationships/hyperlink" Target="http://it.wikipedia.org/wiki/MMS" TargetMode="External"/><Relationship Id="rId25" Type="http://schemas.openxmlformats.org/officeDocument/2006/relationships/hyperlink" Target="http://it.wikipedia.org/wiki/Universal_Mobile_Telecommunications_System" TargetMode="External"/><Relationship Id="rId2" Type="http://schemas.openxmlformats.org/officeDocument/2006/relationships/hyperlink" Target="http://it.wikipedia.org/wiki/Bluetooth" TargetMode="External"/><Relationship Id="rId16" Type="http://schemas.openxmlformats.org/officeDocument/2006/relationships/hyperlink" Target="http://it.wikipedia.org/wiki/Lettore_MP3" TargetMode="External"/><Relationship Id="rId20" Type="http://schemas.openxmlformats.org/officeDocument/2006/relationships/hyperlink" Target="http://it.wikipedia.org/wiki/Suoneria" TargetMode="External"/><Relationship Id="rId29" Type="http://schemas.openxmlformats.org/officeDocument/2006/relationships/hyperlink" Target="http://it.wikipedia.org/wiki/Visual_Radio" TargetMode="External"/><Relationship Id="rId1" Type="http://schemas.openxmlformats.org/officeDocument/2006/relationships/slideLayout" Target="../slideLayouts/slideLayout2.xml"/><Relationship Id="rId6" Type="http://schemas.openxmlformats.org/officeDocument/2006/relationships/hyperlink" Target="http://it.wikipedia.org/wiki/Fax" TargetMode="External"/><Relationship Id="rId11" Type="http://schemas.openxmlformats.org/officeDocument/2006/relationships/hyperlink" Target="http://it.wikipedia.org/w/index.php?title=Multi_Touch&amp;action=edit" TargetMode="External"/><Relationship Id="rId24" Type="http://schemas.openxmlformats.org/officeDocument/2006/relationships/hyperlink" Target="http://it.wikipedia.org/wiki/Text_on_9_keys" TargetMode="External"/><Relationship Id="rId5" Type="http://schemas.openxmlformats.org/officeDocument/2006/relationships/hyperlink" Target="http://it.wikipedia.org/wiki/E-mail" TargetMode="External"/><Relationship Id="rId15" Type="http://schemas.openxmlformats.org/officeDocument/2006/relationships/hyperlink" Target="http://it.wikipedia.org/wiki/ITap" TargetMode="External"/><Relationship Id="rId23" Type="http://schemas.openxmlformats.org/officeDocument/2006/relationships/hyperlink" Target="http://it.wikipedia.org/wiki/Televisione" TargetMode="External"/><Relationship Id="rId28" Type="http://schemas.openxmlformats.org/officeDocument/2006/relationships/hyperlink" Target="http://it.wikipedia.org/wiki/Videochiamata" TargetMode="External"/><Relationship Id="rId10" Type="http://schemas.openxmlformats.org/officeDocument/2006/relationships/hyperlink" Target="http://it.wikipedia.org/wiki/GSM" TargetMode="External"/><Relationship Id="rId19" Type="http://schemas.openxmlformats.org/officeDocument/2006/relationships/hyperlink" Target="http://it.wikipedia.org/wiki/Short_Message_Service" TargetMode="External"/><Relationship Id="rId31" Type="http://schemas.openxmlformats.org/officeDocument/2006/relationships/hyperlink" Target="http://it.wikipedia.org/wiki/Wi-Fi" TargetMode="External"/><Relationship Id="rId4" Type="http://schemas.openxmlformats.org/officeDocument/2006/relationships/hyperlink" Target="http://it.wikipedia.org/wiki/EDGE" TargetMode="External"/><Relationship Id="rId9" Type="http://schemas.openxmlformats.org/officeDocument/2006/relationships/hyperlink" Target="http://it.wikipedia.org/wiki/GPS" TargetMode="External"/><Relationship Id="rId14" Type="http://schemas.openxmlformats.org/officeDocument/2006/relationships/hyperlink" Target="http://it.wikipedia.org/wiki/Infrarossi" TargetMode="External"/><Relationship Id="rId22" Type="http://schemas.openxmlformats.org/officeDocument/2006/relationships/hyperlink" Target="http://it.wikipedia.org/wiki/SyncML" TargetMode="External"/><Relationship Id="rId27" Type="http://schemas.openxmlformats.org/officeDocument/2006/relationships/hyperlink" Target="http://it.wikipedia.org/wiki/HSUPA" TargetMode="External"/><Relationship Id="rId30" Type="http://schemas.openxmlformats.org/officeDocument/2006/relationships/hyperlink" Target="http://it.wikipedia.org/wiki/WAP" TargetMode="External"/></Relationships>
</file>

<file path=ppt/slides/_rels/slide3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wikipedia.com/" TargetMode="External"/><Relationship Id="rId2" Type="http://schemas.openxmlformats.org/officeDocument/2006/relationships/hyperlink" Target="http://www.ericsson.com/" TargetMode="External"/><Relationship Id="rId1" Type="http://schemas.openxmlformats.org/officeDocument/2006/relationships/slideLayout" Target="../slideLayouts/slideLayout2.xml"/><Relationship Id="rId4" Type="http://schemas.openxmlformats.org/officeDocument/2006/relationships/hyperlink" Target="http://www.oltrelebarriere.net/"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it-IT"/>
              <a:t>La Storia del Cellulare</a:t>
            </a:r>
          </a:p>
        </p:txBody>
      </p:sp>
      <p:sp>
        <p:nvSpPr>
          <p:cNvPr id="2051" name="Rectangle 3"/>
          <p:cNvSpPr>
            <a:spLocks noGrp="1" noChangeArrowheads="1"/>
          </p:cNvSpPr>
          <p:nvPr>
            <p:ph type="subTitle" idx="1"/>
          </p:nvPr>
        </p:nvSpPr>
        <p:spPr/>
        <p:txBody>
          <a:bodyPr/>
          <a:lstStyle/>
          <a:p>
            <a:r>
              <a:rPr lang="it-IT"/>
              <a:t>Storia dell’Informatica – </a:t>
            </a:r>
            <a:r>
              <a:rPr lang="it-IT" sz="2400"/>
              <a:t>VII Ciclo Sicsi</a:t>
            </a:r>
          </a:p>
          <a:p>
            <a:endParaRPr lang="it-IT" sz="2000" i="1"/>
          </a:p>
          <a:p>
            <a:r>
              <a:rPr lang="it-IT" sz="2000" i="1"/>
              <a:t>Sonia Tamburro</a:t>
            </a:r>
          </a:p>
        </p:txBody>
      </p:sp>
    </p:spTree>
  </p:cSld>
  <p:clrMapOvr>
    <a:masterClrMapping/>
  </p:clrMapOvr>
  <p:transition spd="med">
    <p:rand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it-IT"/>
              <a:t>LA PRIMA CHIAMATA</a:t>
            </a:r>
          </a:p>
        </p:txBody>
      </p:sp>
      <p:sp>
        <p:nvSpPr>
          <p:cNvPr id="113667" name="Rectangle 3"/>
          <p:cNvSpPr>
            <a:spLocks noGrp="1" noChangeArrowheads="1"/>
          </p:cNvSpPr>
          <p:nvPr>
            <p:ph type="body" sz="half" idx="1"/>
          </p:nvPr>
        </p:nvSpPr>
        <p:spPr>
          <a:xfrm>
            <a:off x="228600" y="1752600"/>
            <a:ext cx="5334000" cy="2057400"/>
          </a:xfrm>
        </p:spPr>
        <p:txBody>
          <a:bodyPr/>
          <a:lstStyle/>
          <a:p>
            <a:pPr algn="just"/>
            <a:r>
              <a:rPr lang="it-IT" sz="1800" b="1"/>
              <a:t>3 aprile 1973: </a:t>
            </a:r>
            <a:r>
              <a:rPr lang="it-IT" sz="1800"/>
              <a:t>l'ingegnere americano Martin Cooper, che lavora alla società di elettronica Motorola, in questo giorno effettua per la prima volta una chiamata da un telefono cellulare. E telefona, da una strada di Manhattan, al suo diretto concorrente, il direttore di ricerca dei Bell Laboratories (AT&amp;T).</a:t>
            </a:r>
          </a:p>
        </p:txBody>
      </p:sp>
      <p:sp>
        <p:nvSpPr>
          <p:cNvPr id="113668" name="Rectangle 4"/>
          <p:cNvSpPr>
            <a:spLocks noGrp="1" noChangeArrowheads="1"/>
          </p:cNvSpPr>
          <p:nvPr>
            <p:ph type="body" sz="half" idx="2"/>
          </p:nvPr>
        </p:nvSpPr>
        <p:spPr>
          <a:xfrm>
            <a:off x="304800" y="4114800"/>
            <a:ext cx="8382000" cy="1981200"/>
          </a:xfrm>
        </p:spPr>
        <p:txBody>
          <a:bodyPr/>
          <a:lstStyle/>
          <a:p>
            <a:pPr algn="just">
              <a:lnSpc>
                <a:spcPct val="90000"/>
              </a:lnSpc>
            </a:pPr>
            <a:r>
              <a:rPr lang="it-IT" sz="1800"/>
              <a:t>L'apparecchio che utilizza è il prototipo Dyna-Tac 8000X, del peso di 1130 grammi, senza display ne altre funzioni se non quelle di parlare, ascoltare e comporre un numero.</a:t>
            </a:r>
            <a:r>
              <a:rPr lang="it-IT" sz="2100"/>
              <a:t> </a:t>
            </a:r>
          </a:p>
          <a:p>
            <a:pPr algn="just">
              <a:lnSpc>
                <a:spcPct val="90000"/>
              </a:lnSpc>
            </a:pPr>
            <a:r>
              <a:rPr lang="it-IT" sz="1800"/>
              <a:t>La sua batteria ha 35 minuti di autonomia, ma impiega più di dieci ore a ricaricarsi. Eppure rispetto ai telefoni da automobile le dimensioni, il peso e il consumo energetico si sono notevolmente ridotti: questo salto tecnologico e reso possibile, tra l'altro, dalla diffusione dei transistor.</a:t>
            </a:r>
          </a:p>
          <a:p>
            <a:pPr lvl="1" algn="just">
              <a:lnSpc>
                <a:spcPct val="90000"/>
              </a:lnSpc>
              <a:buFont typeface="Wingdings" pitchFamily="2" charset="2"/>
              <a:buChar char="l"/>
            </a:pPr>
            <a:endParaRPr lang="it-IT" sz="1800"/>
          </a:p>
          <a:p>
            <a:pPr lvl="1" algn="just">
              <a:lnSpc>
                <a:spcPct val="90000"/>
              </a:lnSpc>
              <a:buFont typeface="Wingdings" pitchFamily="2" charset="2"/>
              <a:buNone/>
            </a:pPr>
            <a:endParaRPr lang="it-IT" sz="1800"/>
          </a:p>
          <a:p>
            <a:pPr>
              <a:lnSpc>
                <a:spcPct val="90000"/>
              </a:lnSpc>
            </a:pPr>
            <a:endParaRPr lang="it-IT" sz="1800"/>
          </a:p>
        </p:txBody>
      </p:sp>
      <p:pic>
        <p:nvPicPr>
          <p:cNvPr id="113669" name="Picture 5" descr="Telefonino-001-sm"/>
          <p:cNvPicPr>
            <a:picLocks noChangeAspect="1" noChangeArrowheads="1"/>
          </p:cNvPicPr>
          <p:nvPr/>
        </p:nvPicPr>
        <p:blipFill>
          <a:blip r:embed="rId2" cstate="print"/>
          <a:srcRect/>
          <a:stretch>
            <a:fillRect/>
          </a:stretch>
        </p:blipFill>
        <p:spPr bwMode="auto">
          <a:xfrm>
            <a:off x="6248400" y="1752600"/>
            <a:ext cx="2114550" cy="2057400"/>
          </a:xfrm>
          <a:prstGeom prst="rect">
            <a:avLst/>
          </a:prstGeom>
          <a:noFill/>
        </p:spPr>
      </p:pic>
    </p:spTree>
  </p:cSld>
  <p:clrMapOvr>
    <a:masterClrMapping/>
  </p:clrMapOvr>
  <p:transition spd="med">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it-IT"/>
              <a:t>LA RETE MOBILE (I)</a:t>
            </a:r>
          </a:p>
        </p:txBody>
      </p:sp>
      <p:sp>
        <p:nvSpPr>
          <p:cNvPr id="114691" name="Rectangle 3"/>
          <p:cNvSpPr>
            <a:spLocks noGrp="1" noChangeArrowheads="1"/>
          </p:cNvSpPr>
          <p:nvPr>
            <p:ph type="body" sz="half" idx="1"/>
          </p:nvPr>
        </p:nvSpPr>
        <p:spPr>
          <a:xfrm>
            <a:off x="457200" y="1371600"/>
            <a:ext cx="4724400" cy="4530725"/>
          </a:xfrm>
        </p:spPr>
        <p:txBody>
          <a:bodyPr/>
          <a:lstStyle/>
          <a:p>
            <a:pPr>
              <a:lnSpc>
                <a:spcPct val="90000"/>
              </a:lnSpc>
            </a:pPr>
            <a:endParaRPr lang="it-IT" sz="1400">
              <a:latin typeface="cmr10" pitchFamily="34" charset="0"/>
            </a:endParaRPr>
          </a:p>
          <a:p>
            <a:pPr algn="just">
              <a:lnSpc>
                <a:spcPct val="90000"/>
              </a:lnSpc>
            </a:pPr>
            <a:r>
              <a:rPr lang="it-IT" sz="1800"/>
              <a:t>Per comunicare, il Motorola DynaTac si collega con una stazione ricevente situata a New York, che poi instrada la telefonata lungo le normali linee telefoniche. </a:t>
            </a:r>
          </a:p>
          <a:p>
            <a:pPr algn="just">
              <a:lnSpc>
                <a:spcPct val="90000"/>
              </a:lnSpc>
            </a:pPr>
            <a:r>
              <a:rPr lang="it-IT" sz="1800"/>
              <a:t>Se Motorola e stato il primo realizzatore di un telefono portatile e della stazione ricetrasmittente in una cellula, il principio e lo sviluppo della rete cellulare si devono però ai Bell Labs della AT&amp;T, che nel 1968 avevano proposto un sistema basato sulla suddivisione del territorio in una serie di celle grossolanamente esagonali, ognuna con una stazione ricetrasmittente. </a:t>
            </a:r>
          </a:p>
        </p:txBody>
      </p:sp>
      <p:sp>
        <p:nvSpPr>
          <p:cNvPr id="114692" name="Rectangle 4"/>
          <p:cNvSpPr>
            <a:spLocks noGrp="1" noChangeArrowheads="1"/>
          </p:cNvSpPr>
          <p:nvPr>
            <p:ph type="body" sz="half" idx="2"/>
          </p:nvPr>
        </p:nvSpPr>
        <p:spPr>
          <a:xfrm>
            <a:off x="5867400" y="5486400"/>
            <a:ext cx="2590800" cy="381000"/>
          </a:xfrm>
        </p:spPr>
        <p:txBody>
          <a:bodyPr/>
          <a:lstStyle/>
          <a:p>
            <a:pPr algn="ctr">
              <a:buFont typeface="Wingdings" pitchFamily="2" charset="2"/>
              <a:buNone/>
            </a:pPr>
            <a:r>
              <a:rPr lang="it-IT" sz="1600" b="1" i="1"/>
              <a:t>Stazione base per GSM</a:t>
            </a:r>
          </a:p>
        </p:txBody>
      </p:sp>
      <p:pic>
        <p:nvPicPr>
          <p:cNvPr id="114693" name="Picture 5" descr="300px-GSM_base_station_4"/>
          <p:cNvPicPr>
            <a:picLocks noChangeAspect="1" noChangeArrowheads="1"/>
          </p:cNvPicPr>
          <p:nvPr/>
        </p:nvPicPr>
        <p:blipFill>
          <a:blip r:embed="rId2" cstate="print"/>
          <a:srcRect/>
          <a:stretch>
            <a:fillRect/>
          </a:stretch>
        </p:blipFill>
        <p:spPr bwMode="auto">
          <a:xfrm>
            <a:off x="5486400" y="1676400"/>
            <a:ext cx="3048000" cy="3505200"/>
          </a:xfrm>
          <a:prstGeom prst="rect">
            <a:avLst/>
          </a:prstGeom>
          <a:noFill/>
        </p:spPr>
      </p:pic>
    </p:spTree>
  </p:cSld>
  <p:clrMapOvr>
    <a:masterClrMapping/>
  </p:clrMapOvr>
  <p:transition spd="med">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it-IT"/>
              <a:t>LA RETE MOBILE (II)</a:t>
            </a:r>
          </a:p>
        </p:txBody>
      </p:sp>
      <p:sp>
        <p:nvSpPr>
          <p:cNvPr id="115715" name="Rectangle 3"/>
          <p:cNvSpPr>
            <a:spLocks noGrp="1" noChangeArrowheads="1"/>
          </p:cNvSpPr>
          <p:nvPr>
            <p:ph type="body" idx="1"/>
          </p:nvPr>
        </p:nvSpPr>
        <p:spPr>
          <a:xfrm>
            <a:off x="457200" y="1676400"/>
            <a:ext cx="8458200" cy="4800600"/>
          </a:xfrm>
        </p:spPr>
        <p:txBody>
          <a:bodyPr/>
          <a:lstStyle/>
          <a:p>
            <a:pPr algn="just"/>
            <a:r>
              <a:rPr lang="it-IT" sz="2100"/>
              <a:t>In questa rete ciascuna stazione e collegata attraverso normali linee telefoniche ad un centro di commutazione per le telecomunicazioni mobili, che ha il compito di dirigere il traffico. </a:t>
            </a:r>
          </a:p>
          <a:p>
            <a:pPr algn="just"/>
            <a:endParaRPr lang="it-IT" sz="2100"/>
          </a:p>
          <a:p>
            <a:pPr algn="just"/>
            <a:r>
              <a:rPr lang="it-IT" sz="2100"/>
              <a:t>Quando l'utente fa una chiamata utilizza uno dei canali disponibili nella cella; spostandosi in una zona servita da un'altra cella, il sistema trasferisce automaticamente la comunicazione su un nuovo canale della nuova cella (roaming), lasciando libero il precedente per altre telefonate. </a:t>
            </a:r>
          </a:p>
          <a:p>
            <a:pPr algn="just"/>
            <a:endParaRPr lang="it-IT" sz="2100"/>
          </a:p>
          <a:p>
            <a:pPr algn="just"/>
            <a:r>
              <a:rPr lang="it-IT" sz="2100"/>
              <a:t>Questa soluzione permette di superare i problemi di sovraffollamento delle linee riscontrati negli esperimenti precedenti.</a:t>
            </a:r>
          </a:p>
          <a:p>
            <a:pPr>
              <a:buFont typeface="Wingdings" pitchFamily="2" charset="2"/>
              <a:buNone/>
            </a:pPr>
            <a:endParaRPr lang="it-IT" sz="2100">
              <a:latin typeface="cmr10" pitchFamily="34" charset="0"/>
            </a:endParaRPr>
          </a:p>
          <a:p>
            <a:pPr algn="just">
              <a:buFont typeface="Wingdings" pitchFamily="2" charset="2"/>
              <a:buNone/>
            </a:pPr>
            <a:endParaRPr lang="it-IT" sz="2400"/>
          </a:p>
          <a:p>
            <a:pPr>
              <a:buFont typeface="Wingdings" pitchFamily="2" charset="2"/>
              <a:buNone/>
            </a:pPr>
            <a:endParaRPr lang="it-IT" sz="3600"/>
          </a:p>
        </p:txBody>
      </p:sp>
    </p:spTree>
  </p:cSld>
  <p:clrMapOvr>
    <a:masterClrMapping/>
  </p:clrMapOvr>
  <p:transition spd="med">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r>
              <a:rPr lang="it-IT"/>
              <a:t>LA RETE MOBILE (III)</a:t>
            </a:r>
          </a:p>
        </p:txBody>
      </p:sp>
      <p:sp>
        <p:nvSpPr>
          <p:cNvPr id="124931" name="Rectangle 3"/>
          <p:cNvSpPr>
            <a:spLocks noGrp="1" noChangeArrowheads="1"/>
          </p:cNvSpPr>
          <p:nvPr>
            <p:ph type="body" idx="1"/>
          </p:nvPr>
        </p:nvSpPr>
        <p:spPr/>
        <p:txBody>
          <a:bodyPr/>
          <a:lstStyle/>
          <a:p>
            <a:r>
              <a:rPr lang="it-IT" sz="2800"/>
              <a:t>In </a:t>
            </a:r>
            <a:r>
              <a:rPr lang="it-IT" sz="2800">
                <a:solidFill>
                  <a:schemeClr val="hlink"/>
                </a:solidFill>
              </a:rPr>
              <a:t>Italia</a:t>
            </a:r>
            <a:r>
              <a:rPr lang="it-IT" sz="2800"/>
              <a:t> il servizio radiomobile venne introdotto dalla </a:t>
            </a:r>
            <a:r>
              <a:rPr lang="it-IT" sz="2800">
                <a:solidFill>
                  <a:schemeClr val="hlink"/>
                </a:solidFill>
              </a:rPr>
              <a:t>Sip</a:t>
            </a:r>
            <a:r>
              <a:rPr lang="it-IT" sz="2800"/>
              <a:t> nel </a:t>
            </a:r>
            <a:r>
              <a:rPr lang="it-IT" sz="2800">
                <a:solidFill>
                  <a:schemeClr val="hlink"/>
                </a:solidFill>
              </a:rPr>
              <a:t>1973</a:t>
            </a:r>
            <a:r>
              <a:rPr lang="it-IT" sz="2800"/>
              <a:t> ma l’installazione era costosa e la diffusione molto lenta. </a:t>
            </a:r>
          </a:p>
          <a:p>
            <a:pPr>
              <a:buFont typeface="Wingdings" pitchFamily="2" charset="2"/>
              <a:buNone/>
            </a:pPr>
            <a:endParaRPr lang="it-IT" sz="2800"/>
          </a:p>
          <a:p>
            <a:pPr algn="just"/>
            <a:r>
              <a:rPr lang="it-IT" sz="2800"/>
              <a:t>Nel </a:t>
            </a:r>
            <a:r>
              <a:rPr lang="it-IT" sz="2800">
                <a:solidFill>
                  <a:schemeClr val="hlink"/>
                </a:solidFill>
              </a:rPr>
              <a:t>1979</a:t>
            </a:r>
            <a:r>
              <a:rPr lang="it-IT" sz="2800"/>
              <a:t> in </a:t>
            </a:r>
            <a:r>
              <a:rPr lang="it-IT" sz="2800">
                <a:solidFill>
                  <a:schemeClr val="hlink"/>
                </a:solidFill>
              </a:rPr>
              <a:t>Giappone</a:t>
            </a:r>
            <a:r>
              <a:rPr lang="it-IT" sz="2800"/>
              <a:t> e negli </a:t>
            </a:r>
            <a:r>
              <a:rPr lang="it-IT" sz="2800">
                <a:solidFill>
                  <a:schemeClr val="hlink"/>
                </a:solidFill>
              </a:rPr>
              <a:t>Usa</a:t>
            </a:r>
            <a:r>
              <a:rPr lang="it-IT" sz="2800"/>
              <a:t> a </a:t>
            </a:r>
            <a:r>
              <a:rPr lang="it-IT" sz="2800">
                <a:solidFill>
                  <a:schemeClr val="hlink"/>
                </a:solidFill>
              </a:rPr>
              <a:t>Chicago</a:t>
            </a:r>
            <a:r>
              <a:rPr lang="it-IT" sz="2800"/>
              <a:t> furono avviati i primi servizi pubblici di telefonia mobile.</a:t>
            </a:r>
          </a:p>
          <a:p>
            <a:pPr algn="just">
              <a:buFont typeface="Wingdings" pitchFamily="2" charset="2"/>
              <a:buNone/>
            </a:pPr>
            <a:endParaRPr lang="it-IT" sz="2800"/>
          </a:p>
          <a:p>
            <a:endParaRPr lang="it-IT" sz="2800"/>
          </a:p>
        </p:txBody>
      </p:sp>
    </p:spTree>
  </p:cSld>
  <p:clrMapOvr>
    <a:masterClrMapping/>
  </p:clrMapOvr>
  <p:transition spd="med">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r>
              <a:rPr lang="it-IT"/>
              <a:t>LA RETE MOBILE (IV)</a:t>
            </a:r>
          </a:p>
        </p:txBody>
      </p:sp>
      <p:sp>
        <p:nvSpPr>
          <p:cNvPr id="125955" name="Rectangle 3"/>
          <p:cNvSpPr>
            <a:spLocks noGrp="1" noChangeArrowheads="1"/>
          </p:cNvSpPr>
          <p:nvPr>
            <p:ph type="body" idx="1"/>
          </p:nvPr>
        </p:nvSpPr>
        <p:spPr>
          <a:xfrm>
            <a:off x="457200" y="1371600"/>
            <a:ext cx="8229600" cy="4530725"/>
          </a:xfrm>
        </p:spPr>
        <p:txBody>
          <a:bodyPr/>
          <a:lstStyle/>
          <a:p>
            <a:pPr algn="just">
              <a:lnSpc>
                <a:spcPct val="90000"/>
              </a:lnSpc>
            </a:pPr>
            <a:r>
              <a:rPr lang="it-IT" sz="2400"/>
              <a:t>Nell'aprile </a:t>
            </a:r>
            <a:r>
              <a:rPr lang="it-IT" sz="2400">
                <a:solidFill>
                  <a:schemeClr val="hlink"/>
                </a:solidFill>
              </a:rPr>
              <a:t>1981</a:t>
            </a:r>
            <a:r>
              <a:rPr lang="it-IT" sz="2400"/>
              <a:t> negli </a:t>
            </a:r>
            <a:r>
              <a:rPr lang="it-IT" sz="2400">
                <a:solidFill>
                  <a:schemeClr val="hlink"/>
                </a:solidFill>
              </a:rPr>
              <a:t>Stati Uniti</a:t>
            </a:r>
            <a:r>
              <a:rPr lang="it-IT" sz="2400"/>
              <a:t>, la Federal Communication Commission, avviò la concessione delle licenze per la telefonia mobile. </a:t>
            </a:r>
          </a:p>
          <a:p>
            <a:pPr algn="just">
              <a:lnSpc>
                <a:spcPct val="90000"/>
              </a:lnSpc>
            </a:pPr>
            <a:r>
              <a:rPr lang="it-IT" sz="2400"/>
              <a:t>Le domande che furono presentate erano talmente tante che neanche la commissione poteva gestirle tutte. </a:t>
            </a:r>
          </a:p>
          <a:p>
            <a:pPr algn="just">
              <a:lnSpc>
                <a:spcPct val="90000"/>
              </a:lnSpc>
            </a:pPr>
            <a:r>
              <a:rPr lang="it-IT" sz="2400"/>
              <a:t>Così i commissari decisero di assegnare le licenze tramite sorteggio. </a:t>
            </a:r>
          </a:p>
          <a:p>
            <a:pPr algn="just">
              <a:lnSpc>
                <a:spcPct val="90000"/>
              </a:lnSpc>
            </a:pPr>
            <a:r>
              <a:rPr lang="it-IT" sz="2400"/>
              <a:t>Si scatenò così una corsa per accaparrasi il biglietto per partecipare al sorteggio, anche chi non era interessato ad avviare un servizio di telefonia mobile ma che speravano di guadagnare poi sulla vendita delle licenze. </a:t>
            </a:r>
          </a:p>
          <a:p>
            <a:pPr algn="just">
              <a:lnSpc>
                <a:spcPct val="90000"/>
              </a:lnSpc>
            </a:pPr>
            <a:r>
              <a:rPr lang="it-IT" sz="2400"/>
              <a:t>Nonostante questo, la diffusione del telefonino divenne inarrestabile.</a:t>
            </a:r>
          </a:p>
          <a:p>
            <a:pPr algn="just">
              <a:lnSpc>
                <a:spcPct val="90000"/>
              </a:lnSpc>
            </a:pPr>
            <a:endParaRPr lang="it-IT" sz="2400"/>
          </a:p>
          <a:p>
            <a:pPr algn="just">
              <a:lnSpc>
                <a:spcPct val="90000"/>
              </a:lnSpc>
            </a:pPr>
            <a:endParaRPr lang="it-IT" sz="2400"/>
          </a:p>
        </p:txBody>
      </p:sp>
    </p:spTree>
  </p:cSld>
  <p:clrMapOvr>
    <a:masterClrMapping/>
  </p:clrMapOvr>
  <p:transition spd="med">
    <p:rand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457200" y="274638"/>
            <a:ext cx="8229600" cy="792162"/>
          </a:xfrm>
        </p:spPr>
        <p:txBody>
          <a:bodyPr/>
          <a:lstStyle/>
          <a:p>
            <a:r>
              <a:rPr lang="it-IT" sz="3200"/>
              <a:t>LA VENDITA DEL PRIMO TELEFONINO</a:t>
            </a:r>
          </a:p>
        </p:txBody>
      </p:sp>
      <p:sp>
        <p:nvSpPr>
          <p:cNvPr id="116739" name="Rectangle 3"/>
          <p:cNvSpPr>
            <a:spLocks noGrp="1" noChangeArrowheads="1"/>
          </p:cNvSpPr>
          <p:nvPr>
            <p:ph type="body" sz="half" idx="1"/>
          </p:nvPr>
        </p:nvSpPr>
        <p:spPr>
          <a:xfrm>
            <a:off x="457200" y="1447800"/>
            <a:ext cx="5029200" cy="4683125"/>
          </a:xfrm>
        </p:spPr>
        <p:txBody>
          <a:bodyPr/>
          <a:lstStyle/>
          <a:p>
            <a:pPr algn="just">
              <a:lnSpc>
                <a:spcPct val="90000"/>
              </a:lnSpc>
            </a:pPr>
            <a:r>
              <a:rPr lang="it-IT" sz="2000"/>
              <a:t>Nel 1983 veniva lanciato sul mercato il primo telefono cellulare: si trattava di un Motorola DynaTac 8000X, pesava quasi 8 etti e fu denominato per la sua forma, il mattone.</a:t>
            </a:r>
          </a:p>
          <a:p>
            <a:pPr algn="just">
              <a:lnSpc>
                <a:spcPct val="90000"/>
              </a:lnSpc>
            </a:pPr>
            <a:r>
              <a:rPr lang="it-IT" sz="2000"/>
              <a:t>Fu messo in vendita a 3.995 dollari: a questi prezzi le vendite non esplosero immediatamente.</a:t>
            </a:r>
          </a:p>
          <a:p>
            <a:pPr algn="just">
              <a:lnSpc>
                <a:spcPct val="90000"/>
              </a:lnSpc>
            </a:pPr>
            <a:r>
              <a:rPr lang="it-IT" sz="2000"/>
              <a:t>La società aveva previsto che alla fine del secolo ci sarebbero stati un milione di utenti nel mondo; </a:t>
            </a:r>
          </a:p>
          <a:p>
            <a:pPr algn="just">
              <a:lnSpc>
                <a:spcPct val="90000"/>
              </a:lnSpc>
            </a:pPr>
            <a:r>
              <a:rPr lang="it-IT" sz="2000"/>
              <a:t>in realtà nel 2000 c'erano più di 109 milioni di abbonati alla telefonia cellulare solo negli Stati Uniti.</a:t>
            </a:r>
          </a:p>
          <a:p>
            <a:pPr algn="just">
              <a:lnSpc>
                <a:spcPct val="90000"/>
              </a:lnSpc>
              <a:buFont typeface="Wingdings" pitchFamily="2" charset="2"/>
              <a:buNone/>
            </a:pPr>
            <a:r>
              <a:rPr lang="it-IT" sz="2000"/>
              <a:t>	</a:t>
            </a:r>
            <a:endParaRPr lang="it-IT"/>
          </a:p>
        </p:txBody>
      </p:sp>
      <p:pic>
        <p:nvPicPr>
          <p:cNvPr id="116741" name="Picture 5" descr="bigcellphone"/>
          <p:cNvPicPr>
            <a:picLocks noChangeAspect="1" noChangeArrowheads="1"/>
          </p:cNvPicPr>
          <p:nvPr/>
        </p:nvPicPr>
        <p:blipFill>
          <a:blip r:embed="rId2" cstate="print"/>
          <a:srcRect/>
          <a:stretch>
            <a:fillRect/>
          </a:stretch>
        </p:blipFill>
        <p:spPr bwMode="auto">
          <a:xfrm>
            <a:off x="6019800" y="1752600"/>
            <a:ext cx="2438400" cy="4038600"/>
          </a:xfrm>
          <a:prstGeom prst="rect">
            <a:avLst/>
          </a:prstGeom>
          <a:noFill/>
        </p:spPr>
      </p:pic>
    </p:spTree>
  </p:cSld>
  <p:clrMapOvr>
    <a:masterClrMapping/>
  </p:clrMapOvr>
  <p:transition spd="med">
    <p:rand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6980" name="Picture 4" descr="464ee58ceed2be1b44af00fe5"/>
          <p:cNvPicPr>
            <a:picLocks noChangeAspect="1" noChangeArrowheads="1"/>
          </p:cNvPicPr>
          <p:nvPr/>
        </p:nvPicPr>
        <p:blipFill>
          <a:blip r:embed="rId2" cstate="print"/>
          <a:srcRect/>
          <a:stretch>
            <a:fillRect/>
          </a:stretch>
        </p:blipFill>
        <p:spPr bwMode="auto">
          <a:xfrm>
            <a:off x="5486400" y="1714500"/>
            <a:ext cx="3200400" cy="3390900"/>
          </a:xfrm>
          <a:prstGeom prst="rect">
            <a:avLst/>
          </a:prstGeom>
          <a:noFill/>
        </p:spPr>
      </p:pic>
      <p:sp>
        <p:nvSpPr>
          <p:cNvPr id="126978" name="Rectangle 2"/>
          <p:cNvSpPr>
            <a:spLocks noGrp="1" noChangeArrowheads="1"/>
          </p:cNvSpPr>
          <p:nvPr>
            <p:ph type="title"/>
          </p:nvPr>
        </p:nvSpPr>
        <p:spPr/>
        <p:txBody>
          <a:bodyPr/>
          <a:lstStyle/>
          <a:p>
            <a:r>
              <a:rPr lang="it-IT"/>
              <a:t>UNA DIFFUSIONE SENZA FINE….</a:t>
            </a:r>
          </a:p>
        </p:txBody>
      </p:sp>
      <p:sp>
        <p:nvSpPr>
          <p:cNvPr id="126979" name="Rectangle 3"/>
          <p:cNvSpPr>
            <a:spLocks noGrp="1" noChangeArrowheads="1"/>
          </p:cNvSpPr>
          <p:nvPr>
            <p:ph type="body" idx="1"/>
          </p:nvPr>
        </p:nvSpPr>
        <p:spPr>
          <a:xfrm>
            <a:off x="457200" y="1600200"/>
            <a:ext cx="4800600" cy="4114800"/>
          </a:xfrm>
        </p:spPr>
        <p:txBody>
          <a:bodyPr/>
          <a:lstStyle/>
          <a:p>
            <a:pPr algn="just"/>
            <a:r>
              <a:rPr lang="it-IT" sz="2000"/>
              <a:t>Nel </a:t>
            </a:r>
            <a:r>
              <a:rPr lang="it-IT" sz="2000">
                <a:solidFill>
                  <a:schemeClr val="hlink"/>
                </a:solidFill>
              </a:rPr>
              <a:t>1986</a:t>
            </a:r>
            <a:r>
              <a:rPr lang="it-IT" sz="2000"/>
              <a:t>, in Europa, furono messi in vendita i primi cellulari.</a:t>
            </a:r>
          </a:p>
          <a:p>
            <a:pPr algn="just">
              <a:buFont typeface="Wingdings" pitchFamily="2" charset="2"/>
              <a:buNone/>
            </a:pPr>
            <a:endParaRPr lang="it-IT" sz="2000"/>
          </a:p>
          <a:p>
            <a:pPr algn="just"/>
            <a:r>
              <a:rPr lang="it-IT" sz="2000"/>
              <a:t>Nel </a:t>
            </a:r>
            <a:r>
              <a:rPr lang="it-IT" sz="2000">
                <a:solidFill>
                  <a:schemeClr val="hlink"/>
                </a:solidFill>
              </a:rPr>
              <a:t>1991</a:t>
            </a:r>
            <a:r>
              <a:rPr lang="it-IT" sz="2000"/>
              <a:t> venne lanciato in Europa il </a:t>
            </a:r>
            <a:r>
              <a:rPr lang="it-IT" sz="2000">
                <a:hlinkClick r:id="rId3" tooltip="GSM"/>
              </a:rPr>
              <a:t>GSM</a:t>
            </a:r>
            <a:r>
              <a:rPr lang="it-IT" sz="2000"/>
              <a:t> , un sistema di telefonia mobile digitale che sostituirà i sistemi analogici presenti in ogni Paese (Rete </a:t>
            </a:r>
            <a:r>
              <a:rPr lang="it-IT" sz="2000">
                <a:hlinkClick r:id="rId4" tooltip="TACS"/>
              </a:rPr>
              <a:t>TACS</a:t>
            </a:r>
            <a:r>
              <a:rPr lang="it-IT" sz="2000"/>
              <a:t> in Italia). Questa tecnologia consente non solo di telefonare, ma anche di inviare messaggi di testo o collegare il telefono al computer. </a:t>
            </a:r>
          </a:p>
        </p:txBody>
      </p:sp>
    </p:spTree>
  </p:cSld>
  <p:clrMapOvr>
    <a:masterClrMapping/>
  </p:clrMapOvr>
  <p:transition spd="med">
    <p:rand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r>
              <a:rPr lang="it-IT"/>
              <a:t>UNA DIFFUSIONE SENZA FINE….</a:t>
            </a:r>
          </a:p>
        </p:txBody>
      </p:sp>
      <p:sp>
        <p:nvSpPr>
          <p:cNvPr id="128003" name="Rectangle 3"/>
          <p:cNvSpPr>
            <a:spLocks noGrp="1" noChangeArrowheads="1"/>
          </p:cNvSpPr>
          <p:nvPr>
            <p:ph type="body" sz="half" idx="1"/>
          </p:nvPr>
        </p:nvSpPr>
        <p:spPr>
          <a:xfrm>
            <a:off x="457200" y="1600200"/>
            <a:ext cx="8153400" cy="4530725"/>
          </a:xfrm>
        </p:spPr>
        <p:txBody>
          <a:bodyPr/>
          <a:lstStyle/>
          <a:p>
            <a:pPr algn="just"/>
            <a:r>
              <a:rPr lang="it-IT" sz="2400"/>
              <a:t>Come conseguenza della tecnologia GSM, nacquero nel dicembre </a:t>
            </a:r>
            <a:r>
              <a:rPr lang="it-IT" sz="2400">
                <a:hlinkClick r:id="rId2" tooltip="1992"/>
              </a:rPr>
              <a:t>1992</a:t>
            </a:r>
            <a:r>
              <a:rPr lang="it-IT" sz="2400"/>
              <a:t> gli SMS (</a:t>
            </a:r>
            <a:r>
              <a:rPr lang="it-IT" sz="2400">
                <a:hlinkClick r:id="rId3" tooltip="Short Message Service"/>
              </a:rPr>
              <a:t>Short Message Service</a:t>
            </a:r>
            <a:r>
              <a:rPr lang="it-IT" sz="2400"/>
              <a:t> ). In principio furono ideati come sistema di comunicazione di servizio per gli operatori della telefonia mobile, ma dopo poco tempo sono diventati un fenomeno di costume. </a:t>
            </a:r>
          </a:p>
          <a:p>
            <a:pPr algn="just"/>
            <a:r>
              <a:rPr lang="it-IT" sz="2400"/>
              <a:t>Nel </a:t>
            </a:r>
            <a:r>
              <a:rPr lang="it-IT" sz="2400">
                <a:hlinkClick r:id="rId4" tooltip="1997"/>
              </a:rPr>
              <a:t>1997</a:t>
            </a:r>
            <a:r>
              <a:rPr lang="it-IT" sz="2400"/>
              <a:t>, poiché non era più sufficiente una sola linea per gestire tutto il traffico, fu creata una seconda banda (1800MHz) e nacquero quindi i telefonini Dual Band.</a:t>
            </a:r>
          </a:p>
          <a:p>
            <a:pPr algn="just"/>
            <a:endParaRPr lang="it-IT" sz="2400"/>
          </a:p>
          <a:p>
            <a:endParaRPr lang="it-IT" sz="3200"/>
          </a:p>
        </p:txBody>
      </p:sp>
    </p:spTree>
  </p:cSld>
  <p:clrMapOvr>
    <a:masterClrMapping/>
  </p:clrMapOvr>
  <p:transition spd="med">
    <p:rand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it-IT" sz="2800"/>
              <a:t>GENERAZIONI DELLA TECNOLOGIA MOBILE (I)</a:t>
            </a:r>
          </a:p>
        </p:txBody>
      </p:sp>
      <p:sp>
        <p:nvSpPr>
          <p:cNvPr id="119811" name="Rectangle 3"/>
          <p:cNvSpPr>
            <a:spLocks noGrp="1" noChangeArrowheads="1"/>
          </p:cNvSpPr>
          <p:nvPr>
            <p:ph type="body" idx="1"/>
          </p:nvPr>
        </p:nvSpPr>
        <p:spPr>
          <a:xfrm>
            <a:off x="457200" y="1447800"/>
            <a:ext cx="8229600" cy="4530725"/>
          </a:xfrm>
        </p:spPr>
        <p:txBody>
          <a:bodyPr/>
          <a:lstStyle/>
          <a:p>
            <a:pPr algn="just">
              <a:lnSpc>
                <a:spcPct val="90000"/>
              </a:lnSpc>
              <a:buFont typeface="Wingdings" pitchFamily="2" charset="2"/>
              <a:buNone/>
            </a:pPr>
            <a:r>
              <a:rPr lang="it-IT" sz="2400"/>
              <a:t>	L’evoluzione del cellulare si è basata su tre diversi sistemi di funzionamento principali ed alcuni intermedi che vengono chiamati </a:t>
            </a:r>
            <a:r>
              <a:rPr lang="it-IT" sz="2400" u="sng">
                <a:solidFill>
                  <a:schemeClr val="hlink"/>
                </a:solidFill>
              </a:rPr>
              <a:t>generazioni</a:t>
            </a:r>
            <a:r>
              <a:rPr lang="it-IT" sz="2400"/>
              <a:t>: basati su differenti </a:t>
            </a:r>
            <a:r>
              <a:rPr lang="it-IT" sz="2400">
                <a:hlinkClick r:id="rId2" tooltip="Tecnologia"/>
              </a:rPr>
              <a:t>tecnologie</a:t>
            </a:r>
            <a:r>
              <a:rPr lang="it-IT" sz="2400"/>
              <a:t> e </a:t>
            </a:r>
            <a:r>
              <a:rPr lang="it-IT" sz="2400">
                <a:hlinkClick r:id="rId3" tooltip="Standard"/>
              </a:rPr>
              <a:t>standard</a:t>
            </a:r>
            <a:r>
              <a:rPr lang="it-IT" sz="2400"/>
              <a:t> di comunicazione:</a:t>
            </a:r>
          </a:p>
          <a:p>
            <a:pPr algn="just">
              <a:lnSpc>
                <a:spcPct val="90000"/>
              </a:lnSpc>
              <a:buFont typeface="Wingdings" pitchFamily="2" charset="2"/>
              <a:buNone/>
            </a:pPr>
            <a:endParaRPr lang="it-IT" sz="2400"/>
          </a:p>
          <a:p>
            <a:pPr algn="just">
              <a:lnSpc>
                <a:spcPct val="90000"/>
              </a:lnSpc>
            </a:pPr>
            <a:r>
              <a:rPr lang="it-IT" sz="2400" b="1"/>
              <a:t>0G</a:t>
            </a:r>
            <a:r>
              <a:rPr lang="it-IT" sz="2400"/>
              <a:t>: Radiotelefoni usati prima dell'avvento dei telefoni cellulari. </a:t>
            </a:r>
          </a:p>
          <a:p>
            <a:pPr algn="just">
              <a:lnSpc>
                <a:spcPct val="90000"/>
              </a:lnSpc>
            </a:pPr>
            <a:r>
              <a:rPr lang="it-IT" sz="2400" b="1"/>
              <a:t>1G</a:t>
            </a:r>
            <a:r>
              <a:rPr lang="it-IT" sz="2400"/>
              <a:t> (I generazione): standard </a:t>
            </a:r>
            <a:r>
              <a:rPr lang="it-IT" sz="2400">
                <a:hlinkClick r:id="rId4" tooltip="TACS"/>
              </a:rPr>
              <a:t>TACS</a:t>
            </a:r>
            <a:r>
              <a:rPr lang="it-IT" sz="2400"/>
              <a:t> (Total Access Communication System), </a:t>
            </a:r>
            <a:r>
              <a:rPr lang="it-IT" sz="2400">
                <a:hlinkClick r:id="rId5" tooltip="ETACS"/>
              </a:rPr>
              <a:t>ETACS</a:t>
            </a:r>
            <a:r>
              <a:rPr lang="it-IT" sz="2400"/>
              <a:t> (ExtendedTACS, TACS Esteso con l'aggiunta di nuove frequenze), </a:t>
            </a:r>
            <a:r>
              <a:rPr lang="it-IT" sz="2400">
                <a:hlinkClick r:id="rId6" tooltip="AMPS"/>
              </a:rPr>
              <a:t>AMPS</a:t>
            </a:r>
            <a:r>
              <a:rPr lang="it-IT" sz="2400"/>
              <a:t> (Advanced Mobile Phone System) e </a:t>
            </a:r>
            <a:r>
              <a:rPr lang="it-IT" sz="2400">
                <a:hlinkClick r:id="rId7" tooltip="NMT"/>
              </a:rPr>
              <a:t>NMT</a:t>
            </a:r>
            <a:r>
              <a:rPr lang="it-IT" sz="2400"/>
              <a:t> (Nordic Mobile Telephone system) - Cellulari </a:t>
            </a:r>
            <a:r>
              <a:rPr lang="it-IT" sz="2400">
                <a:hlinkClick r:id="rId8" tooltip="Analogico"/>
              </a:rPr>
              <a:t>analogici</a:t>
            </a:r>
            <a:r>
              <a:rPr lang="it-IT" sz="2400"/>
              <a:t>. </a:t>
            </a:r>
          </a:p>
          <a:p>
            <a:pPr algn="just">
              <a:lnSpc>
                <a:spcPct val="90000"/>
              </a:lnSpc>
            </a:pPr>
            <a:endParaRPr lang="it-IT" sz="2400"/>
          </a:p>
          <a:p>
            <a:pPr algn="just">
              <a:lnSpc>
                <a:spcPct val="90000"/>
              </a:lnSpc>
              <a:buFont typeface="Wingdings" pitchFamily="2" charset="2"/>
              <a:buNone/>
            </a:pPr>
            <a:endParaRPr lang="it-IT" sz="2400"/>
          </a:p>
        </p:txBody>
      </p:sp>
    </p:spTree>
  </p:cSld>
  <p:clrMapOvr>
    <a:masterClrMapping/>
  </p:clrMapOvr>
  <p:transition spd="med">
    <p:rand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457200" y="274638"/>
            <a:ext cx="8458200" cy="1143000"/>
          </a:xfrm>
        </p:spPr>
        <p:txBody>
          <a:bodyPr/>
          <a:lstStyle/>
          <a:p>
            <a:r>
              <a:rPr lang="it-IT" sz="2800"/>
              <a:t>GENERAZIONI DELLA TECNOLOGIA MOBILE (II)</a:t>
            </a:r>
          </a:p>
        </p:txBody>
      </p:sp>
      <p:sp>
        <p:nvSpPr>
          <p:cNvPr id="120835" name="Rectangle 3"/>
          <p:cNvSpPr>
            <a:spLocks noGrp="1" noChangeArrowheads="1"/>
          </p:cNvSpPr>
          <p:nvPr>
            <p:ph type="body" idx="1"/>
          </p:nvPr>
        </p:nvSpPr>
        <p:spPr>
          <a:xfrm>
            <a:off x="228600" y="1600200"/>
            <a:ext cx="8458200" cy="4530725"/>
          </a:xfrm>
        </p:spPr>
        <p:txBody>
          <a:bodyPr/>
          <a:lstStyle/>
          <a:p>
            <a:pPr algn="just">
              <a:lnSpc>
                <a:spcPct val="90000"/>
              </a:lnSpc>
            </a:pPr>
            <a:r>
              <a:rPr lang="it-IT" sz="2000" b="1"/>
              <a:t>2G</a:t>
            </a:r>
            <a:r>
              <a:rPr lang="it-IT" sz="2000"/>
              <a:t> (II generazione): standard </a:t>
            </a:r>
            <a:r>
              <a:rPr lang="it-IT" sz="2000">
                <a:hlinkClick r:id="rId2" tooltip="GSM"/>
              </a:rPr>
              <a:t>GSM</a:t>
            </a:r>
            <a:r>
              <a:rPr lang="it-IT" sz="2000"/>
              <a:t> (Global System for Mobile Communications), </a:t>
            </a:r>
            <a:r>
              <a:rPr lang="it-IT" sz="2000">
                <a:hlinkClick r:id="rId3" tooltip="CDMA IS-95"/>
              </a:rPr>
              <a:t>CDMA IS-95</a:t>
            </a:r>
            <a:r>
              <a:rPr lang="it-IT" sz="2000"/>
              <a:t> e </a:t>
            </a:r>
            <a:r>
              <a:rPr lang="it-IT" sz="2000">
                <a:hlinkClick r:id="rId4" tooltip="D-AMPS IS-136"/>
              </a:rPr>
              <a:t>D-AMPS IS-136</a:t>
            </a:r>
            <a:r>
              <a:rPr lang="it-IT" sz="2000"/>
              <a:t> - Primi cellulari </a:t>
            </a:r>
            <a:r>
              <a:rPr lang="it-IT" sz="2000">
                <a:hlinkClick r:id="rId5" tooltip="Digitale (informatica)"/>
              </a:rPr>
              <a:t>digitali</a:t>
            </a:r>
            <a:r>
              <a:rPr lang="it-IT" sz="2000"/>
              <a:t>. </a:t>
            </a:r>
          </a:p>
          <a:p>
            <a:pPr algn="just">
              <a:lnSpc>
                <a:spcPct val="90000"/>
              </a:lnSpc>
            </a:pPr>
            <a:r>
              <a:rPr lang="it-IT" sz="2000" b="1"/>
              <a:t>2.5G</a:t>
            </a:r>
            <a:r>
              <a:rPr lang="it-IT" sz="2000"/>
              <a:t>: standard </a:t>
            </a:r>
            <a:r>
              <a:rPr lang="it-IT" sz="2000">
                <a:hlinkClick r:id="rId6" tooltip="GPRS"/>
              </a:rPr>
              <a:t>GPRS</a:t>
            </a:r>
            <a:r>
              <a:rPr lang="it-IT" sz="2000"/>
              <a:t> (General Packet Radio System) - Cellulari digitali ad alta velocità di trasmissione dati. </a:t>
            </a:r>
          </a:p>
          <a:p>
            <a:pPr algn="just">
              <a:lnSpc>
                <a:spcPct val="90000"/>
              </a:lnSpc>
            </a:pPr>
            <a:r>
              <a:rPr lang="it-IT" sz="2000" b="1"/>
              <a:t>2.75G</a:t>
            </a:r>
            <a:r>
              <a:rPr lang="it-IT" sz="2000"/>
              <a:t>: standard </a:t>
            </a:r>
            <a:r>
              <a:rPr lang="it-IT" sz="2000">
                <a:hlinkClick r:id="rId7" tooltip="EDGE"/>
              </a:rPr>
              <a:t>EDGE</a:t>
            </a:r>
            <a:r>
              <a:rPr lang="it-IT" sz="2000"/>
              <a:t> (Enhanced Data rates for GSM Evolution) - Versione più veloce dello standard GPRS per il trasferimento dati sulla rete cellulare GSM. </a:t>
            </a:r>
          </a:p>
          <a:p>
            <a:pPr algn="just">
              <a:lnSpc>
                <a:spcPct val="90000"/>
              </a:lnSpc>
            </a:pPr>
            <a:r>
              <a:rPr lang="it-IT" sz="2000" b="1">
                <a:hlinkClick r:id="rId8" tooltip="3G (telefonia)"/>
              </a:rPr>
              <a:t>3G</a:t>
            </a:r>
            <a:r>
              <a:rPr lang="it-IT" sz="2000"/>
              <a:t> (III generazione): standard </a:t>
            </a:r>
            <a:r>
              <a:rPr lang="it-IT" sz="2000">
                <a:hlinkClick r:id="rId9" tooltip="Universal Mobile Telecommunications System"/>
              </a:rPr>
              <a:t>UMTS</a:t>
            </a:r>
            <a:r>
              <a:rPr lang="it-IT" sz="2000"/>
              <a:t> (Universal Mobile Telephone System), Wideband CDMA (W-CDMA), CDMA 2000 - Videocellulari o cellulari </a:t>
            </a:r>
            <a:r>
              <a:rPr lang="it-IT" sz="2000">
                <a:hlinkClick r:id="rId10" tooltip="3GPP"/>
              </a:rPr>
              <a:t>3GPP</a:t>
            </a:r>
            <a:r>
              <a:rPr lang="it-IT" sz="2000"/>
              <a:t> (3rd Generation Partnership Project). </a:t>
            </a:r>
          </a:p>
          <a:p>
            <a:pPr algn="just">
              <a:lnSpc>
                <a:spcPct val="90000"/>
              </a:lnSpc>
            </a:pPr>
            <a:r>
              <a:rPr lang="it-IT" sz="2000" b="1">
                <a:hlinkClick r:id="rId11" tooltip="4G (telefonia)"/>
              </a:rPr>
              <a:t>4G</a:t>
            </a:r>
            <a:r>
              <a:rPr lang="it-IT" sz="2000"/>
              <a:t> (IV generazione): standard VSF-Spread </a:t>
            </a:r>
            <a:r>
              <a:rPr lang="it-IT" sz="2000">
                <a:hlinkClick r:id="rId12" tooltip="OFDM"/>
              </a:rPr>
              <a:t>OFDM</a:t>
            </a:r>
            <a:r>
              <a:rPr lang="it-IT" sz="2000"/>
              <a:t> (Variable-Spreading-Factor Spread Orthogonal Frequency Division Multiplexing). </a:t>
            </a:r>
          </a:p>
          <a:p>
            <a:pPr>
              <a:lnSpc>
                <a:spcPct val="90000"/>
              </a:lnSpc>
            </a:pPr>
            <a:endParaRPr lang="it-IT" sz="2000"/>
          </a:p>
        </p:txBody>
      </p:sp>
    </p:spTree>
  </p:cSld>
  <p:clrMapOvr>
    <a:masterClrMapping/>
  </p:clrMapOvr>
  <p:transition spd="med">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it-IT"/>
              <a:t>DI COSA PARLEREMO……</a:t>
            </a:r>
          </a:p>
        </p:txBody>
      </p:sp>
      <p:sp>
        <p:nvSpPr>
          <p:cNvPr id="47107" name="Rectangle 3"/>
          <p:cNvSpPr>
            <a:spLocks noGrp="1" noChangeArrowheads="1"/>
          </p:cNvSpPr>
          <p:nvPr>
            <p:ph type="body" idx="1"/>
          </p:nvPr>
        </p:nvSpPr>
        <p:spPr/>
        <p:txBody>
          <a:bodyPr/>
          <a:lstStyle/>
          <a:p>
            <a:pPr algn="just">
              <a:lnSpc>
                <a:spcPct val="80000"/>
              </a:lnSpc>
            </a:pPr>
            <a:r>
              <a:rPr lang="it-IT" sz="2400"/>
              <a:t>Il </a:t>
            </a:r>
            <a:r>
              <a:rPr lang="it-IT" sz="2400">
                <a:solidFill>
                  <a:schemeClr val="hlink"/>
                </a:solidFill>
              </a:rPr>
              <a:t>telefono cellulare</a:t>
            </a:r>
            <a:r>
              <a:rPr lang="it-IT" sz="2400"/>
              <a:t>, chiamato anche </a:t>
            </a:r>
            <a:r>
              <a:rPr lang="it-IT" sz="2400">
                <a:solidFill>
                  <a:schemeClr val="hlink"/>
                </a:solidFill>
              </a:rPr>
              <a:t>cellulare</a:t>
            </a:r>
            <a:r>
              <a:rPr lang="it-IT" sz="2400"/>
              <a:t> o </a:t>
            </a:r>
            <a:r>
              <a:rPr lang="it-IT" sz="2400">
                <a:solidFill>
                  <a:schemeClr val="hlink"/>
                </a:solidFill>
              </a:rPr>
              <a:t>telefonino </a:t>
            </a:r>
            <a:r>
              <a:rPr lang="it-IT" sz="2400"/>
              <a:t>è un</a:t>
            </a:r>
            <a:r>
              <a:rPr lang="it-IT" sz="2400">
                <a:solidFill>
                  <a:schemeClr val="hlink"/>
                </a:solidFill>
              </a:rPr>
              <a:t> </a:t>
            </a:r>
            <a:r>
              <a:rPr lang="it-IT" sz="2400"/>
              <a:t>apparecchio per la comunicazione in radiotelefonia.</a:t>
            </a:r>
          </a:p>
          <a:p>
            <a:pPr algn="just">
              <a:lnSpc>
                <a:spcPct val="80000"/>
              </a:lnSpc>
            </a:pPr>
            <a:r>
              <a:rPr lang="it-IT" sz="2400"/>
              <a:t>Le comunicazioni sono smistate tramite delle centrali denominate </a:t>
            </a:r>
            <a:r>
              <a:rPr lang="it-IT" sz="2400">
                <a:solidFill>
                  <a:schemeClr val="hlink"/>
                </a:solidFill>
              </a:rPr>
              <a:t>stazioni radio di base, </a:t>
            </a:r>
            <a:r>
              <a:rPr lang="it-IT" sz="2400"/>
              <a:t>le quali, oltre a collegare le telefonia mobile con quella di terra, sono dotate di tre o più celle che permettono diverse connessioni con gli apparecchi mobili.</a:t>
            </a:r>
          </a:p>
          <a:p>
            <a:pPr algn="just">
              <a:lnSpc>
                <a:spcPct val="80000"/>
              </a:lnSpc>
            </a:pPr>
            <a:r>
              <a:rPr lang="it-IT" sz="2400"/>
              <a:t>Il telefono cellulare consente di avere sempre disponibile un collegamento telefonico fino a che l'apparecchio si trovi nel raggio di copertura delle relative frequenze.</a:t>
            </a:r>
          </a:p>
          <a:p>
            <a:pPr algn="just">
              <a:lnSpc>
                <a:spcPct val="80000"/>
              </a:lnSpc>
            </a:pPr>
            <a:r>
              <a:rPr lang="it-IT" sz="2400"/>
              <a:t>Esistono diverse categorie di telefonini: monoblocco, a conchiglia, con tastiera scorrevole e Communicator.</a:t>
            </a:r>
          </a:p>
        </p:txBody>
      </p:sp>
    </p:spTree>
  </p:cSld>
  <p:clrMapOvr>
    <a:masterClrMapping/>
  </p:clrMapOvr>
  <p:transition spd="med">
    <p:rand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r>
              <a:rPr lang="it-IT"/>
              <a:t>LA 4</a:t>
            </a:r>
            <a:r>
              <a:rPr lang="it-IT" baseline="30000"/>
              <a:t>a</a:t>
            </a:r>
            <a:r>
              <a:rPr lang="it-IT"/>
              <a:t> GENERAZIONE</a:t>
            </a:r>
          </a:p>
        </p:txBody>
      </p:sp>
      <p:sp>
        <p:nvSpPr>
          <p:cNvPr id="134147" name="Rectangle 3"/>
          <p:cNvSpPr>
            <a:spLocks noGrp="1" noChangeArrowheads="1"/>
          </p:cNvSpPr>
          <p:nvPr>
            <p:ph type="body" idx="1"/>
          </p:nvPr>
        </p:nvSpPr>
        <p:spPr>
          <a:xfrm>
            <a:off x="457200" y="1295400"/>
            <a:ext cx="8229600" cy="4530725"/>
          </a:xfrm>
        </p:spPr>
        <p:txBody>
          <a:bodyPr/>
          <a:lstStyle/>
          <a:p>
            <a:pPr algn="just"/>
            <a:r>
              <a:rPr lang="it-IT" sz="1800"/>
              <a:t>La </a:t>
            </a:r>
            <a:r>
              <a:rPr lang="it-IT" sz="1800">
                <a:solidFill>
                  <a:schemeClr val="hlink"/>
                </a:solidFill>
              </a:rPr>
              <a:t>NTT DoCoMo</a:t>
            </a:r>
            <a:r>
              <a:rPr lang="it-IT" sz="1800"/>
              <a:t>, il più importante operatore mobile </a:t>
            </a:r>
            <a:r>
              <a:rPr lang="it-IT" sz="1800">
                <a:solidFill>
                  <a:schemeClr val="hlink"/>
                </a:solidFill>
              </a:rPr>
              <a:t>giapponese</a:t>
            </a:r>
            <a:r>
              <a:rPr lang="it-IT" sz="1800"/>
              <a:t>, è riuscita a testare, nel </a:t>
            </a:r>
            <a:r>
              <a:rPr lang="it-IT" sz="1800">
                <a:hlinkClick r:id="rId2" tooltip="Settembre"/>
              </a:rPr>
              <a:t>settembre</a:t>
            </a:r>
            <a:r>
              <a:rPr lang="it-IT" sz="1800"/>
              <a:t> del </a:t>
            </a:r>
            <a:r>
              <a:rPr lang="it-IT" sz="1800">
                <a:hlinkClick r:id="rId3" tooltip="2005"/>
              </a:rPr>
              <a:t>2005</a:t>
            </a:r>
            <a:r>
              <a:rPr lang="it-IT" sz="1800"/>
              <a:t>, lo </a:t>
            </a:r>
            <a:r>
              <a:rPr lang="it-IT" sz="1800">
                <a:hlinkClick r:id="rId4" tooltip="Streaming"/>
              </a:rPr>
              <a:t>streaming</a:t>
            </a:r>
            <a:r>
              <a:rPr lang="it-IT" sz="1800"/>
              <a:t> video di ben 32 filmati ad </a:t>
            </a:r>
            <a:r>
              <a:rPr lang="it-IT" sz="1800">
                <a:hlinkClick r:id="rId5" tooltip="Alta definizione"/>
              </a:rPr>
              <a:t>alta definizione</a:t>
            </a:r>
            <a:r>
              <a:rPr lang="it-IT" sz="1800"/>
              <a:t> su un nuovo </a:t>
            </a:r>
            <a:r>
              <a:rPr lang="it-IT" sz="1800">
                <a:hlinkClick r:id="rId6" tooltip="Terminale"/>
              </a:rPr>
              <a:t>terminale</a:t>
            </a:r>
            <a:r>
              <a:rPr lang="it-IT" sz="1800"/>
              <a:t> connesso ad un </a:t>
            </a:r>
            <a:r>
              <a:rPr lang="it-IT" sz="1800">
                <a:hlinkClick r:id="rId7" tooltip="Rete informatica"/>
              </a:rPr>
              <a:t>mini-network</a:t>
            </a:r>
            <a:r>
              <a:rPr lang="it-IT" sz="1800"/>
              <a:t> 4G. </a:t>
            </a:r>
          </a:p>
          <a:p>
            <a:pPr algn="just"/>
            <a:r>
              <a:rPr lang="it-IT" sz="1800"/>
              <a:t>Uno degli aspetti interessanti è che i test sono stati effettuati all'interno di un'autovettura in movimento che si spostava alla </a:t>
            </a:r>
            <a:r>
              <a:rPr lang="it-IT" sz="1800">
                <a:hlinkClick r:id="rId8" tooltip="Velocità"/>
              </a:rPr>
              <a:t>velocità</a:t>
            </a:r>
            <a:r>
              <a:rPr lang="it-IT" sz="1800"/>
              <a:t> di 20 </a:t>
            </a:r>
            <a:r>
              <a:rPr lang="it-IT" sz="1800">
                <a:hlinkClick r:id="rId9" tooltip="Km/h"/>
              </a:rPr>
              <a:t>km/h</a:t>
            </a:r>
            <a:r>
              <a:rPr lang="it-IT" sz="1800"/>
              <a:t>: a tale velocità, la riproduzione non è stata interrotta. </a:t>
            </a:r>
          </a:p>
          <a:p>
            <a:pPr algn="just"/>
            <a:r>
              <a:rPr lang="it-IT" sz="1800"/>
              <a:t>I tecnici giapponesi hanno dichiarato che i nuovi terminali sono in grado di ricevere fino ad un massimo di 100 </a:t>
            </a:r>
            <a:r>
              <a:rPr lang="it-IT" sz="1800">
                <a:hlinkClick r:id="rId10" tooltip="Megabit"/>
              </a:rPr>
              <a:t>Megabit/s</a:t>
            </a:r>
            <a:r>
              <a:rPr lang="it-IT" sz="1800"/>
              <a:t> in movimento e 1 </a:t>
            </a:r>
            <a:r>
              <a:rPr lang="it-IT" sz="1800">
                <a:hlinkClick r:id="rId11" tooltip="Gigabit"/>
              </a:rPr>
              <a:t>Gigabit/s</a:t>
            </a:r>
            <a:r>
              <a:rPr lang="it-IT" sz="1800"/>
              <a:t> in posizione statica: in pratica il contenuto di un normale </a:t>
            </a:r>
            <a:r>
              <a:rPr lang="it-IT" sz="1800">
                <a:hlinkClick r:id="rId12" tooltip="DVD"/>
              </a:rPr>
              <a:t>DVD</a:t>
            </a:r>
            <a:r>
              <a:rPr lang="it-IT" sz="1800"/>
              <a:t> video potrebbe essere scaricato in quasi un minuto da un terminale connesso ad una rete 4G; </a:t>
            </a:r>
          </a:p>
          <a:p>
            <a:pPr algn="just"/>
            <a:r>
              <a:rPr lang="it-IT" sz="1800"/>
              <a:t>un decisivo salto prestazionale, se paragonato alle attuali </a:t>
            </a:r>
            <a:r>
              <a:rPr lang="it-IT" sz="1800" i="1"/>
              <a:t>performance</a:t>
            </a:r>
            <a:r>
              <a:rPr lang="it-IT" sz="1800"/>
              <a:t> della tecnologia di </a:t>
            </a:r>
            <a:r>
              <a:rPr lang="it-IT" sz="1800" i="1"/>
              <a:t>terza generazione</a:t>
            </a:r>
            <a:r>
              <a:rPr lang="it-IT" sz="1800"/>
              <a:t> (o </a:t>
            </a:r>
            <a:r>
              <a:rPr lang="it-IT" sz="1800">
                <a:hlinkClick r:id="rId13" tooltip="3G (telefonia)"/>
              </a:rPr>
              <a:t>3G</a:t>
            </a:r>
            <a:r>
              <a:rPr lang="it-IT" sz="1800"/>
              <a:t>) che supporta velocità di connessione fino ad un massimo di 3 Mb/s (ad esempio, per lo </a:t>
            </a:r>
            <a:r>
              <a:rPr lang="it-IT" sz="1800">
                <a:hlinkClick r:id="rId14" tooltip="Standard"/>
              </a:rPr>
              <a:t>standard</a:t>
            </a:r>
            <a:r>
              <a:rPr lang="it-IT" sz="1800"/>
              <a:t> CDMA 2000) o 14,4 </a:t>
            </a:r>
            <a:r>
              <a:rPr lang="it-IT" sz="1800">
                <a:hlinkClick r:id="rId10" tooltip="Megabit"/>
              </a:rPr>
              <a:t>Megabit/s</a:t>
            </a:r>
            <a:r>
              <a:rPr lang="it-IT" sz="1800"/>
              <a:t> (per l'</a:t>
            </a:r>
            <a:r>
              <a:rPr lang="it-IT" sz="1800">
                <a:hlinkClick r:id="rId15" tooltip="HSDPA"/>
              </a:rPr>
              <a:t>HSDPA</a:t>
            </a:r>
            <a:r>
              <a:rPr lang="it-IT" sz="1800"/>
              <a:t>).</a:t>
            </a:r>
          </a:p>
          <a:p>
            <a:pPr algn="just"/>
            <a:endParaRPr lang="it-IT" sz="1800"/>
          </a:p>
        </p:txBody>
      </p:sp>
    </p:spTree>
  </p:cSld>
  <p:clrMapOvr>
    <a:masterClrMapping/>
  </p:clrMapOvr>
  <p:transition spd="med">
    <p:rand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228600" y="274638"/>
            <a:ext cx="8458200" cy="1143000"/>
          </a:xfrm>
        </p:spPr>
        <p:txBody>
          <a:bodyPr/>
          <a:lstStyle/>
          <a:p>
            <a:r>
              <a:rPr lang="it-IT" sz="2800"/>
              <a:t>GENERAZIONI DELLA TECNOLOGIA MOBILE (III)</a:t>
            </a:r>
          </a:p>
        </p:txBody>
      </p:sp>
      <p:sp>
        <p:nvSpPr>
          <p:cNvPr id="121859" name="Rectangle 3"/>
          <p:cNvSpPr>
            <a:spLocks noGrp="1" noChangeArrowheads="1"/>
          </p:cNvSpPr>
          <p:nvPr>
            <p:ph type="body" idx="1"/>
          </p:nvPr>
        </p:nvSpPr>
        <p:spPr>
          <a:xfrm>
            <a:off x="457200" y="1600200"/>
            <a:ext cx="4419600" cy="4530725"/>
          </a:xfrm>
        </p:spPr>
        <p:txBody>
          <a:bodyPr/>
          <a:lstStyle/>
          <a:p>
            <a:pPr algn="just">
              <a:lnSpc>
                <a:spcPct val="90000"/>
              </a:lnSpc>
            </a:pPr>
            <a:r>
              <a:rPr lang="it-IT" sz="2000"/>
              <a:t>Da pochi anni, l'UMTS, la terza generazione, permette l'utilizzo del telefono cellulare anche per videotelefonate, registrazione e visualizzazione videofilmati e visione di TV e programmi dedicati; </a:t>
            </a:r>
          </a:p>
          <a:p>
            <a:pPr algn="just">
              <a:lnSpc>
                <a:spcPct val="90000"/>
              </a:lnSpc>
              <a:buFont typeface="Wingdings" pitchFamily="2" charset="2"/>
              <a:buNone/>
            </a:pPr>
            <a:endParaRPr lang="it-IT" sz="2000"/>
          </a:p>
          <a:p>
            <a:pPr algn="just">
              <a:lnSpc>
                <a:spcPct val="90000"/>
              </a:lnSpc>
            </a:pPr>
            <a:r>
              <a:rPr lang="it-IT" sz="2000"/>
              <a:t>ma già da alcuni anni la generazione GSM offre in commercio cellulari con schermi a colori, possibilità di connessione a internet nello speciale protocollo </a:t>
            </a:r>
            <a:r>
              <a:rPr lang="it-IT" sz="2000">
                <a:hlinkClick r:id="rId2" tooltip="WAP"/>
              </a:rPr>
              <a:t>WAP</a:t>
            </a:r>
            <a:r>
              <a:rPr lang="it-IT" sz="2000"/>
              <a:t> </a:t>
            </a:r>
            <a:r>
              <a:rPr lang="it-IT" sz="2000" i="1"/>
              <a:t>(Wireless Application Protocol)</a:t>
            </a:r>
            <a:r>
              <a:rPr lang="it-IT" sz="2000"/>
              <a:t> e fotocamere digitali.</a:t>
            </a:r>
          </a:p>
          <a:p>
            <a:pPr>
              <a:lnSpc>
                <a:spcPct val="90000"/>
              </a:lnSpc>
            </a:pPr>
            <a:endParaRPr lang="it-IT" sz="2000"/>
          </a:p>
        </p:txBody>
      </p:sp>
      <p:pic>
        <p:nvPicPr>
          <p:cNvPr id="121860" name="Picture 4" descr="LG_U900_tivufonino_main_ffo_285"/>
          <p:cNvPicPr>
            <a:picLocks noChangeAspect="1" noChangeArrowheads="1"/>
          </p:cNvPicPr>
          <p:nvPr/>
        </p:nvPicPr>
        <p:blipFill>
          <a:blip r:embed="rId3" cstate="print"/>
          <a:srcRect/>
          <a:stretch>
            <a:fillRect/>
          </a:stretch>
        </p:blipFill>
        <p:spPr bwMode="auto">
          <a:xfrm>
            <a:off x="5486400" y="1676400"/>
            <a:ext cx="3008313" cy="4953000"/>
          </a:xfrm>
          <a:prstGeom prst="rect">
            <a:avLst/>
          </a:prstGeom>
          <a:noFill/>
        </p:spPr>
      </p:pic>
    </p:spTree>
  </p:cSld>
  <p:clrMapOvr>
    <a:masterClrMapping/>
  </p:clrMapOvr>
  <p:transition spd="med">
    <p:rand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r>
              <a:rPr lang="it-IT"/>
              <a:t>FUNZIONI +++++++</a:t>
            </a:r>
          </a:p>
        </p:txBody>
      </p:sp>
      <p:sp>
        <p:nvSpPr>
          <p:cNvPr id="122883" name="Rectangle 3"/>
          <p:cNvSpPr>
            <a:spLocks noGrp="1" noChangeArrowheads="1"/>
          </p:cNvSpPr>
          <p:nvPr>
            <p:ph type="body" idx="1"/>
          </p:nvPr>
        </p:nvSpPr>
        <p:spPr>
          <a:xfrm>
            <a:off x="457200" y="1600200"/>
            <a:ext cx="4724400" cy="4530725"/>
          </a:xfrm>
        </p:spPr>
        <p:txBody>
          <a:bodyPr/>
          <a:lstStyle/>
          <a:p>
            <a:pPr algn="just">
              <a:lnSpc>
                <a:spcPct val="90000"/>
              </a:lnSpc>
            </a:pPr>
            <a:r>
              <a:rPr lang="it-IT" sz="2000"/>
              <a:t>I nuovi modelli di telefono cellulare possono essere dotati di</a:t>
            </a:r>
          </a:p>
          <a:p>
            <a:pPr>
              <a:lnSpc>
                <a:spcPct val="90000"/>
              </a:lnSpc>
            </a:pPr>
            <a:r>
              <a:rPr lang="it-IT" sz="2000">
                <a:solidFill>
                  <a:schemeClr val="hlink"/>
                </a:solidFill>
              </a:rPr>
              <a:t>schermo a colori</a:t>
            </a:r>
            <a:r>
              <a:rPr lang="it-IT" sz="2000"/>
              <a:t>,</a:t>
            </a:r>
            <a:r>
              <a:rPr lang="it-IT" sz="2000">
                <a:solidFill>
                  <a:schemeClr val="hlink"/>
                </a:solidFill>
              </a:rPr>
              <a:t> </a:t>
            </a:r>
          </a:p>
          <a:p>
            <a:pPr>
              <a:lnSpc>
                <a:spcPct val="90000"/>
              </a:lnSpc>
            </a:pPr>
            <a:r>
              <a:rPr lang="it-IT" sz="2000">
                <a:solidFill>
                  <a:schemeClr val="hlink"/>
                </a:solidFill>
              </a:rPr>
              <a:t>fotocamera digitale</a:t>
            </a:r>
            <a:r>
              <a:rPr lang="it-IT" sz="2000"/>
              <a:t>, </a:t>
            </a:r>
          </a:p>
          <a:p>
            <a:pPr>
              <a:lnSpc>
                <a:spcPct val="90000"/>
              </a:lnSpc>
            </a:pPr>
            <a:r>
              <a:rPr lang="it-IT" sz="2000">
                <a:solidFill>
                  <a:schemeClr val="hlink"/>
                </a:solidFill>
              </a:rPr>
              <a:t>lettore MP3</a:t>
            </a:r>
            <a:r>
              <a:rPr lang="it-IT" sz="2000"/>
              <a:t>, </a:t>
            </a:r>
          </a:p>
          <a:p>
            <a:pPr>
              <a:lnSpc>
                <a:spcPct val="90000"/>
              </a:lnSpc>
            </a:pPr>
            <a:r>
              <a:rPr lang="it-IT" sz="2000">
                <a:solidFill>
                  <a:schemeClr val="hlink"/>
                </a:solidFill>
              </a:rPr>
              <a:t>radio,</a:t>
            </a:r>
          </a:p>
          <a:p>
            <a:pPr>
              <a:lnSpc>
                <a:spcPct val="90000"/>
              </a:lnSpc>
            </a:pPr>
            <a:r>
              <a:rPr lang="it-IT" sz="2000">
                <a:solidFill>
                  <a:schemeClr val="hlink"/>
                </a:solidFill>
              </a:rPr>
              <a:t>Bluetooth</a:t>
            </a:r>
            <a:r>
              <a:rPr lang="it-IT" sz="2000"/>
              <a:t>, </a:t>
            </a:r>
          </a:p>
          <a:p>
            <a:pPr>
              <a:lnSpc>
                <a:spcPct val="90000"/>
              </a:lnSpc>
            </a:pPr>
            <a:r>
              <a:rPr lang="it-IT" sz="2000">
                <a:solidFill>
                  <a:schemeClr val="hlink"/>
                </a:solidFill>
              </a:rPr>
              <a:t>Wi-Fi</a:t>
            </a:r>
            <a:r>
              <a:rPr lang="it-IT" sz="2000"/>
              <a:t>,</a:t>
            </a:r>
          </a:p>
          <a:p>
            <a:pPr>
              <a:lnSpc>
                <a:spcPct val="90000"/>
              </a:lnSpc>
            </a:pPr>
            <a:r>
              <a:rPr lang="it-IT" sz="2000"/>
              <a:t>programmi di sincronizzazione con PC (messaggi, calendario, rubrica indirizzi).</a:t>
            </a:r>
          </a:p>
          <a:p>
            <a:pPr algn="just">
              <a:lnSpc>
                <a:spcPct val="90000"/>
              </a:lnSpc>
            </a:pPr>
            <a:r>
              <a:rPr lang="it-IT" sz="2000"/>
              <a:t>Alcuni cellulari chiamati </a:t>
            </a:r>
            <a:r>
              <a:rPr lang="it-IT" sz="2000">
                <a:hlinkClick r:id="rId2" tooltip="Smartphone"/>
              </a:rPr>
              <a:t>Smartphone</a:t>
            </a:r>
            <a:r>
              <a:rPr lang="it-IT" sz="2000"/>
              <a:t> offrono anche la possibilità di installare programmi complessi come per il fotoritocco.</a:t>
            </a:r>
          </a:p>
        </p:txBody>
      </p:sp>
      <p:pic>
        <p:nvPicPr>
          <p:cNvPr id="122886" name="Picture 6" descr="5700_nokia_d"/>
          <p:cNvPicPr>
            <a:picLocks noChangeAspect="1" noChangeArrowheads="1"/>
          </p:cNvPicPr>
          <p:nvPr/>
        </p:nvPicPr>
        <p:blipFill>
          <a:blip r:embed="rId3" cstate="print"/>
          <a:srcRect/>
          <a:stretch>
            <a:fillRect/>
          </a:stretch>
        </p:blipFill>
        <p:spPr bwMode="auto">
          <a:xfrm>
            <a:off x="5410200" y="1752600"/>
            <a:ext cx="3429000" cy="4038600"/>
          </a:xfrm>
          <a:prstGeom prst="rect">
            <a:avLst/>
          </a:prstGeom>
          <a:noFill/>
        </p:spPr>
      </p:pic>
    </p:spTree>
  </p:cSld>
  <p:clrMapOvr>
    <a:masterClrMapping/>
  </p:clrMapOvr>
  <p:transition spd="med">
    <p:rand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endParaRPr lang="en-US"/>
          </a:p>
        </p:txBody>
      </p:sp>
      <p:pic>
        <p:nvPicPr>
          <p:cNvPr id="129028" name="Picture 4" descr="librofonino"/>
          <p:cNvPicPr>
            <a:picLocks noChangeAspect="1" noChangeArrowheads="1"/>
          </p:cNvPicPr>
          <p:nvPr>
            <p:ph type="body" idx="1"/>
          </p:nvPr>
        </p:nvPicPr>
        <p:blipFill>
          <a:blip r:embed="rId2" cstate="print"/>
          <a:srcRect/>
          <a:stretch>
            <a:fillRect/>
          </a:stretch>
        </p:blipFill>
        <p:spPr>
          <a:xfrm>
            <a:off x="609600" y="381000"/>
            <a:ext cx="8153400" cy="6019800"/>
          </a:xfrm>
          <a:noFill/>
          <a:ln/>
        </p:spPr>
      </p:pic>
    </p:spTree>
  </p:cSld>
  <p:clrMapOvr>
    <a:masterClrMapping/>
  </p:clrMapOvr>
  <p:transition spd="med">
    <p:rand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pPr>
              <a:lnSpc>
                <a:spcPct val="120000"/>
              </a:lnSpc>
            </a:pPr>
            <a:r>
              <a:rPr lang="it-IT" sz="2400"/>
              <a:t>UTILIZZI SPECIALI (IV):</a:t>
            </a:r>
            <a:br>
              <a:rPr lang="it-IT" sz="2400"/>
            </a:br>
            <a:r>
              <a:rPr lang="it-IT" sz="2000"/>
              <a:t>Cittabile: Un Sms per segnalare ai disabili le barriere architettoniche.</a:t>
            </a:r>
            <a:br>
              <a:rPr lang="it-IT" sz="2000"/>
            </a:br>
            <a:endParaRPr lang="it-IT" sz="2000"/>
          </a:p>
        </p:txBody>
      </p:sp>
      <p:sp>
        <p:nvSpPr>
          <p:cNvPr id="133123" name="Rectangle 3"/>
          <p:cNvSpPr>
            <a:spLocks noGrp="1" noChangeArrowheads="1"/>
          </p:cNvSpPr>
          <p:nvPr>
            <p:ph type="body" idx="1"/>
          </p:nvPr>
        </p:nvSpPr>
        <p:spPr>
          <a:xfrm>
            <a:off x="457200" y="1219200"/>
            <a:ext cx="8305800" cy="5257800"/>
          </a:xfrm>
        </p:spPr>
        <p:txBody>
          <a:bodyPr/>
          <a:lstStyle/>
          <a:p>
            <a:pPr algn="just">
              <a:lnSpc>
                <a:spcPct val="90000"/>
              </a:lnSpc>
            </a:pPr>
            <a:r>
              <a:rPr lang="it-IT" sz="1800"/>
              <a:t>Tramite un cellulare collegato a un gps alcuni volontari di «Cittadinanza Attiva» perlustreranno la città a caccia di barriere architettoniche (2005).</a:t>
            </a:r>
            <a:br>
              <a:rPr lang="it-IT" sz="1800"/>
            </a:br>
            <a:r>
              <a:rPr lang="it-IT" sz="1800"/>
              <a:t>Dopo ogni sopralluogo, i dati verranno inviati al server centrale della Prosis che renderà possibile una mappatura di tutti gli ostacoli che rendono difficoltoso il cammino di disabili, anziani costretti a camminare sorreggendosi a un bastone e di mamme con i passeggini.</a:t>
            </a:r>
            <a:br>
              <a:rPr lang="it-IT" sz="1800"/>
            </a:br>
            <a:r>
              <a:rPr lang="it-IT" sz="1800"/>
              <a:t>Ad ogni zona verrà così assegnato un punteggio.</a:t>
            </a:r>
            <a:br>
              <a:rPr lang="it-IT" sz="1800"/>
            </a:br>
            <a:r>
              <a:rPr lang="it-IT" sz="1800"/>
              <a:t>Semaforo «verde» per le vie accessibili, «giallo» per i tragitti percorribili fino a un determinato punto, «rosso» invece per i marciapiedi impraticabili e isolati pieni di ostacoli.</a:t>
            </a:r>
          </a:p>
          <a:p>
            <a:pPr algn="just">
              <a:lnSpc>
                <a:spcPct val="90000"/>
              </a:lnSpc>
            </a:pPr>
            <a:r>
              <a:rPr lang="it-IT" sz="1800"/>
              <a:t>Dopo la realizzazione della mappa, i dati verranno messi on line, sul sito Internet del Comune.</a:t>
            </a:r>
          </a:p>
          <a:p>
            <a:pPr algn="just">
              <a:lnSpc>
                <a:spcPct val="90000"/>
              </a:lnSpc>
            </a:pPr>
            <a:r>
              <a:rPr lang="it-IT" sz="1800"/>
              <a:t>In attesa che partano i lavori per porre rimedio alle strade a semaforo «giallo» e «rosso», i cittadini potranno invece consultare il sito internet del municipio e studiare percorsi alternativi.</a:t>
            </a:r>
          </a:p>
          <a:p>
            <a:pPr algn="just">
              <a:lnSpc>
                <a:spcPct val="90000"/>
              </a:lnSpc>
            </a:pPr>
            <a:r>
              <a:rPr lang="it-IT" sz="1800"/>
              <a:t>Si sta pensando anche alla possibilità di mandare un sms con le vie più accessibili a chi farà richiesta.</a:t>
            </a:r>
          </a:p>
          <a:p>
            <a:pPr algn="just">
              <a:lnSpc>
                <a:spcPct val="90000"/>
              </a:lnSpc>
            </a:pPr>
            <a:r>
              <a:rPr lang="it-IT" sz="1800"/>
              <a:t>Sul telefonino arriveranno così le informazioni sulle strade più semplici da percorrere per chi è costretto a spostarsi in carrozzella e sugli ostacoli nei quali potrebbe rischiare di imbattersi. </a:t>
            </a:r>
          </a:p>
          <a:p>
            <a:pPr>
              <a:lnSpc>
                <a:spcPct val="90000"/>
              </a:lnSpc>
            </a:pPr>
            <a:endParaRPr lang="it-IT" sz="1800"/>
          </a:p>
        </p:txBody>
      </p:sp>
    </p:spTree>
  </p:cSld>
  <p:clrMapOvr>
    <a:masterClrMapping/>
  </p:clrMapOvr>
  <p:transition spd="med">
    <p:rand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it-IT" sz="2400"/>
              <a:t>UTILIZZI SPECIALI (I):</a:t>
            </a:r>
            <a:br>
              <a:rPr lang="it-IT" sz="2400"/>
            </a:br>
            <a:r>
              <a:rPr lang="it-IT" sz="2400"/>
              <a:t>IL TELEFONO CELLULARE PER NON VEDENTI……</a:t>
            </a:r>
          </a:p>
        </p:txBody>
      </p:sp>
      <p:sp>
        <p:nvSpPr>
          <p:cNvPr id="118787" name="Rectangle 3"/>
          <p:cNvSpPr>
            <a:spLocks noGrp="1" noChangeArrowheads="1"/>
          </p:cNvSpPr>
          <p:nvPr>
            <p:ph type="body" idx="1"/>
          </p:nvPr>
        </p:nvSpPr>
        <p:spPr/>
        <p:txBody>
          <a:bodyPr/>
          <a:lstStyle/>
          <a:p>
            <a:pPr algn="just"/>
            <a:r>
              <a:rPr lang="it-IT" sz="2000"/>
              <a:t>Con il progetto Vodafone Speaking Phone (2005) sviluppato in stretta collaborazione con l’UIC, Unione Italiana Ciechi, la Vodafone ha avviato una fase di sperimentazione tecnica, tuttora in corso (2005), e una successiva distribuzione dei </a:t>
            </a:r>
            <a:r>
              <a:rPr lang="it-IT" sz="2000" b="1">
                <a:solidFill>
                  <a:srgbClr val="000000"/>
                </a:solidFill>
                <a:latin typeface="Verdana" pitchFamily="34" charset="0"/>
                <a:hlinkClick r:id="rId2"/>
              </a:rPr>
              <a:t>cellulari</a:t>
            </a:r>
            <a:r>
              <a:rPr lang="it-IT" sz="2000"/>
              <a:t> al piu’ ampio pubblico dei non vedenti.</a:t>
            </a:r>
          </a:p>
          <a:p>
            <a:pPr algn="just"/>
            <a:r>
              <a:rPr lang="it-IT" sz="2000"/>
              <a:t/>
            </a:r>
            <a:br>
              <a:rPr lang="it-IT" sz="2000"/>
            </a:br>
            <a:r>
              <a:rPr lang="it-IT" sz="2000"/>
              <a:t>Grazie ad un software speciale, Vodafone Speaking Phone e’ in grado di leggere e descrivere all’utilizzatore non vedente le icone del menù e i messaggi di testo, gli SMS, consentendogliene anche la redazione e, quindi, l’invio.</a:t>
            </a:r>
          </a:p>
          <a:p>
            <a:pPr algn="just">
              <a:buFont typeface="Wingdings" pitchFamily="2" charset="2"/>
              <a:buNone/>
            </a:pPr>
            <a:endParaRPr lang="it-IT" sz="2000"/>
          </a:p>
          <a:p>
            <a:pPr>
              <a:buFont typeface="Wingdings" pitchFamily="2" charset="2"/>
              <a:buNone/>
            </a:pPr>
            <a:endParaRPr lang="it-IT" sz="3600"/>
          </a:p>
        </p:txBody>
      </p:sp>
    </p:spTree>
  </p:cSld>
  <p:clrMapOvr>
    <a:masterClrMapping/>
  </p:clrMapOvr>
  <p:transition spd="med">
    <p:rand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r>
              <a:rPr lang="it-IT" sz="2400"/>
              <a:t>UTILIZZI SPECIALI (II):</a:t>
            </a:r>
            <a:br>
              <a:rPr lang="it-IT" sz="2400"/>
            </a:br>
            <a:r>
              <a:rPr lang="it-IT" sz="2400"/>
              <a:t>Il linguaggio dei segni lo parla il cellulare.</a:t>
            </a:r>
            <a:br>
              <a:rPr lang="it-IT" sz="2400"/>
            </a:br>
            <a:endParaRPr lang="it-IT" sz="2400"/>
          </a:p>
        </p:txBody>
      </p:sp>
      <p:sp>
        <p:nvSpPr>
          <p:cNvPr id="135171" name="Rectangle 3"/>
          <p:cNvSpPr>
            <a:spLocks noGrp="1" noChangeArrowheads="1"/>
          </p:cNvSpPr>
          <p:nvPr>
            <p:ph type="body" idx="1"/>
          </p:nvPr>
        </p:nvSpPr>
        <p:spPr>
          <a:xfrm>
            <a:off x="457200" y="1295400"/>
            <a:ext cx="8229600" cy="4530725"/>
          </a:xfrm>
        </p:spPr>
        <p:txBody>
          <a:bodyPr/>
          <a:lstStyle/>
          <a:p>
            <a:pPr algn="just">
              <a:lnSpc>
                <a:spcPct val="90000"/>
              </a:lnSpc>
            </a:pPr>
            <a:r>
              <a:rPr lang="it-IT" sz="1800"/>
              <a:t>Si tratta di un software unico al mondo che ‘traduce’ gli Sms in messaggi nel sistema Lis (dicembre 2005).</a:t>
            </a:r>
          </a:p>
          <a:p>
            <a:pPr algn="just">
              <a:lnSpc>
                <a:spcPct val="90000"/>
              </a:lnSpc>
            </a:pPr>
            <a:r>
              <a:rPr lang="it-IT" sz="1800"/>
              <a:t>Il programma, che si adatta a palmari e cellulari, e’ stato messo a punto dal dipartimento di Ingegneria </a:t>
            </a:r>
            <a:r>
              <a:rPr lang="it-IT" sz="1800">
                <a:solidFill>
                  <a:schemeClr val="hlink"/>
                </a:solidFill>
              </a:rPr>
              <a:t>dell’Università’ di Siena</a:t>
            </a:r>
            <a:r>
              <a:rPr lang="it-IT" sz="1800"/>
              <a:t> insieme all’</a:t>
            </a:r>
            <a:r>
              <a:rPr lang="it-IT" sz="1800">
                <a:solidFill>
                  <a:schemeClr val="hlink"/>
                </a:solidFill>
              </a:rPr>
              <a:t>Aies</a:t>
            </a:r>
            <a:r>
              <a:rPr lang="it-IT" sz="1800"/>
              <a:t> (Associazione italiana educatori dei sordi).</a:t>
            </a:r>
          </a:p>
          <a:p>
            <a:pPr algn="just">
              <a:lnSpc>
                <a:spcPct val="90000"/>
              </a:lnSpc>
            </a:pPr>
            <a:r>
              <a:rPr lang="it-IT" sz="1800"/>
              <a:t>Grazie al software un messaggio sms che arriva su un palmare viene istantaneamente tradotto nel linguaggio dei segni: sullo schermo si visualizza un personaggio, completamente virtuale, che sa combinare i gesti e ‘parlare’ nella lingua ‘Lis’, Linguaggio italiano dei segni.</a:t>
            </a:r>
          </a:p>
          <a:p>
            <a:pPr algn="just">
              <a:lnSpc>
                <a:spcPct val="90000"/>
              </a:lnSpc>
            </a:pPr>
            <a:r>
              <a:rPr lang="it-IT" sz="1800"/>
              <a:t>Il programma e’ di grande utilità soprattutto per i non udenti ‘profondi’, che hanno difficoltà a leggere e ad utilizzare la lingua scritta, e riescono a comprendere in modo molto più immediato il linguaggio gestuale.</a:t>
            </a:r>
          </a:p>
          <a:p>
            <a:pPr algn="just">
              <a:lnSpc>
                <a:spcPct val="90000"/>
              </a:lnSpc>
            </a:pPr>
            <a:r>
              <a:rPr lang="it-IT" sz="1800"/>
              <a:t>Il prossimo obiettivo di sviluppo del prototipo porterà alla traduzione dal linguaggio, permettendo all’utente di avere sempre a disposizione un traduttore portatile, e facilitando così l’autonomia di movimento delle persone sorde, ma anche la possibilità di inserirsi nel mondo del lavoro e della scuola. </a:t>
            </a:r>
            <a:endParaRPr lang="it-IT" sz="1800" b="1"/>
          </a:p>
          <a:p>
            <a:pPr>
              <a:lnSpc>
                <a:spcPct val="90000"/>
              </a:lnSpc>
            </a:pPr>
            <a:endParaRPr lang="it-IT" sz="1800"/>
          </a:p>
        </p:txBody>
      </p:sp>
    </p:spTree>
  </p:cSld>
  <p:clrMapOvr>
    <a:masterClrMapping/>
  </p:clrMapOvr>
  <p:transition spd="med">
    <p:rand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533400" y="533400"/>
            <a:ext cx="8001000" cy="838200"/>
          </a:xfrm>
        </p:spPr>
        <p:txBody>
          <a:bodyPr/>
          <a:lstStyle/>
          <a:p>
            <a:pPr>
              <a:lnSpc>
                <a:spcPct val="120000"/>
              </a:lnSpc>
            </a:pPr>
            <a:r>
              <a:rPr lang="it-IT" sz="2400"/>
              <a:t>UTILIZZI SPECIALI (III):</a:t>
            </a:r>
            <a:br>
              <a:rPr lang="it-IT" sz="2400"/>
            </a:br>
            <a:r>
              <a:rPr lang="it-IT" sz="2400"/>
              <a:t>Parigi: Il telefonino come guida per i non vedenti in metro.</a:t>
            </a:r>
            <a:br>
              <a:rPr lang="it-IT" sz="2400"/>
            </a:br>
            <a:endParaRPr lang="it-IT" sz="2400"/>
          </a:p>
        </p:txBody>
      </p:sp>
      <p:sp>
        <p:nvSpPr>
          <p:cNvPr id="131075" name="Rectangle 3"/>
          <p:cNvSpPr>
            <a:spLocks noGrp="1" noChangeArrowheads="1"/>
          </p:cNvSpPr>
          <p:nvPr>
            <p:ph type="body" idx="1"/>
          </p:nvPr>
        </p:nvSpPr>
        <p:spPr>
          <a:xfrm>
            <a:off x="457200" y="1371600"/>
            <a:ext cx="8229600" cy="4530725"/>
          </a:xfrm>
        </p:spPr>
        <p:txBody>
          <a:bodyPr/>
          <a:lstStyle/>
          <a:p>
            <a:pPr algn="just">
              <a:lnSpc>
                <a:spcPct val="90000"/>
              </a:lnSpc>
            </a:pPr>
            <a:r>
              <a:rPr lang="it-IT" sz="2000">
                <a:solidFill>
                  <a:schemeClr val="tx2"/>
                </a:solidFill>
              </a:rPr>
              <a:t>Nelle moderne stazioni della metropolitana i percorsi facilitati per i non vedenti sono tracciati sul suolo. </a:t>
            </a:r>
          </a:p>
          <a:p>
            <a:pPr algn="just">
              <a:lnSpc>
                <a:spcPct val="90000"/>
              </a:lnSpc>
            </a:pPr>
            <a:r>
              <a:rPr lang="it-IT" sz="2000">
                <a:solidFill>
                  <a:schemeClr val="tx2"/>
                </a:solidFill>
              </a:rPr>
              <a:t>La RATP (l’azienda di trasporti pubblici parigina) ha sperimentato (2006) un servizio MOBITransvia SMS, mirato ad aiutare i non vedenti a muoversi all’interno delle stazioni per raggiungere i convogli e salirvi in tutta sicurezza.</a:t>
            </a:r>
          </a:p>
          <a:p>
            <a:pPr algn="just">
              <a:lnSpc>
                <a:spcPct val="90000"/>
              </a:lnSpc>
            </a:pPr>
            <a:r>
              <a:rPr lang="it-IT" sz="2000">
                <a:solidFill>
                  <a:schemeClr val="tx2"/>
                </a:solidFill>
              </a:rPr>
              <a:t>Presso la stazione “Franklin Roosevelt”</a:t>
            </a:r>
            <a:br>
              <a:rPr lang="it-IT" sz="2000">
                <a:solidFill>
                  <a:schemeClr val="tx2"/>
                </a:solidFill>
              </a:rPr>
            </a:br>
            <a:r>
              <a:rPr lang="it-IT" sz="2000">
                <a:solidFill>
                  <a:schemeClr val="tx2"/>
                </a:solidFill>
              </a:rPr>
              <a:t>25 utenti si sono prestati quali “cavie” dell’esperimento, seguendo le indicazioni vocali impartite provenienti dai loro telefonini. </a:t>
            </a:r>
          </a:p>
          <a:p>
            <a:pPr algn="just">
              <a:lnSpc>
                <a:spcPct val="90000"/>
              </a:lnSpc>
            </a:pPr>
            <a:r>
              <a:rPr lang="it-IT" sz="2000">
                <a:solidFill>
                  <a:schemeClr val="tx2"/>
                </a:solidFill>
              </a:rPr>
              <a:t>Il sistema è pensato per fare in modo che il cellulare possa localizzare con esattezza il “pendolare”, in virtù della presenza di sensori dislocati all’interno della stazione.</a:t>
            </a:r>
          </a:p>
          <a:p>
            <a:pPr algn="just">
              <a:lnSpc>
                <a:spcPct val="90000"/>
              </a:lnSpc>
            </a:pPr>
            <a:r>
              <a:rPr lang="it-IT" sz="2000">
                <a:solidFill>
                  <a:schemeClr val="tx2"/>
                </a:solidFill>
              </a:rPr>
              <a:t>Compito del telefonino è quello di trascodificare le informazioni ricevute dai sensori in segnali vocali che guidano l’utente lungo un percorso, permettendogli di evitare eventuali ostacoli.</a:t>
            </a:r>
            <a:br>
              <a:rPr lang="it-IT" sz="2000">
                <a:solidFill>
                  <a:schemeClr val="tx2"/>
                </a:solidFill>
              </a:rPr>
            </a:br>
            <a:r>
              <a:rPr lang="it-IT" sz="2000">
                <a:solidFill>
                  <a:schemeClr val="tx2"/>
                </a:solidFill>
              </a:rPr>
              <a:t>Il costo del servizio sarà pari alla sola connessione del telefonino a internet. Le tecnologie dichiarate compatibili per il sistema sono GSM, GPRS, i-mode e UMTS.</a:t>
            </a:r>
          </a:p>
          <a:p>
            <a:pPr algn="just">
              <a:lnSpc>
                <a:spcPct val="90000"/>
              </a:lnSpc>
            </a:pPr>
            <a:r>
              <a:rPr lang="it-IT" sz="2000">
                <a:solidFill>
                  <a:schemeClr val="tx2"/>
                </a:solidFill>
              </a:rPr>
              <a:t/>
            </a:r>
            <a:br>
              <a:rPr lang="it-IT" sz="2000">
                <a:solidFill>
                  <a:schemeClr val="tx2"/>
                </a:solidFill>
              </a:rPr>
            </a:br>
            <a:endParaRPr lang="it-IT" sz="2000">
              <a:solidFill>
                <a:schemeClr val="tx2"/>
              </a:solidFill>
            </a:endParaRPr>
          </a:p>
          <a:p>
            <a:pPr>
              <a:lnSpc>
                <a:spcPct val="90000"/>
              </a:lnSpc>
            </a:pPr>
            <a:endParaRPr lang="it-IT" sz="2000">
              <a:solidFill>
                <a:schemeClr val="tx2"/>
              </a:solidFill>
            </a:endParaRPr>
          </a:p>
        </p:txBody>
      </p:sp>
    </p:spTree>
  </p:cSld>
  <p:clrMapOvr>
    <a:masterClrMapping/>
  </p:clrMapOvr>
  <p:transition spd="med">
    <p:rand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457200" y="457200"/>
            <a:ext cx="8077200" cy="960438"/>
          </a:xfrm>
        </p:spPr>
        <p:txBody>
          <a:bodyPr/>
          <a:lstStyle/>
          <a:p>
            <a:pPr>
              <a:lnSpc>
                <a:spcPct val="120000"/>
              </a:lnSpc>
            </a:pPr>
            <a:r>
              <a:rPr lang="it-IT" sz="2400"/>
              <a:t>UTILIZZI SPECIALI (IV):</a:t>
            </a:r>
            <a:br>
              <a:rPr lang="it-IT" sz="2400"/>
            </a:br>
            <a:r>
              <a:rPr lang="it-IT" sz="2400"/>
              <a:t>Padova: Servizio Sms di soccorso per i sordomuti.</a:t>
            </a:r>
            <a:br>
              <a:rPr lang="it-IT" sz="2400"/>
            </a:br>
            <a:endParaRPr lang="it-IT" sz="2400"/>
          </a:p>
        </p:txBody>
      </p:sp>
      <p:sp>
        <p:nvSpPr>
          <p:cNvPr id="132099" name="Rectangle 3"/>
          <p:cNvSpPr>
            <a:spLocks noGrp="1" noChangeArrowheads="1"/>
          </p:cNvSpPr>
          <p:nvPr>
            <p:ph type="body" idx="1"/>
          </p:nvPr>
        </p:nvSpPr>
        <p:spPr/>
        <p:txBody>
          <a:bodyPr/>
          <a:lstStyle/>
          <a:p>
            <a:pPr algn="just"/>
            <a:r>
              <a:rPr lang="it-IT" sz="2000"/>
              <a:t>La questura di Padova ha messo a punto un servizio di sms di soccorso in collaborazione con la sezione padovana dell’Associazione nazionale sordomuti (2006).</a:t>
            </a:r>
          </a:p>
          <a:p>
            <a:pPr algn="just">
              <a:buFont typeface="Wingdings" pitchFamily="2" charset="2"/>
              <a:buNone/>
            </a:pPr>
            <a:endParaRPr lang="it-IT" sz="2000"/>
          </a:p>
          <a:p>
            <a:pPr algn="just"/>
            <a:r>
              <a:rPr lang="it-IT" sz="2000"/>
              <a:t>Il nuovo sistema consiste nell’adozione nella centrale operativa della questura di Padova di un videofonino fornito dalla Vodafone a cui i sordomuti padovani potranno mandare dei messaggi di richiesta di intervento.</a:t>
            </a:r>
            <a:br>
              <a:rPr lang="it-IT" sz="2000"/>
            </a:br>
            <a:endParaRPr lang="it-IT" sz="2000"/>
          </a:p>
          <a:p>
            <a:pPr algn="just"/>
            <a:r>
              <a:rPr lang="it-IT" sz="2000"/>
              <a:t>L’operatore potrà interpretare in tempo reale quanto scritto dal cittadino bisognoso di aiuto ed intervenire di conseguenza.</a:t>
            </a:r>
            <a:endParaRPr lang="it-IT" sz="2000" b="1"/>
          </a:p>
          <a:p>
            <a:endParaRPr lang="it-IT" sz="2000"/>
          </a:p>
        </p:txBody>
      </p:sp>
    </p:spTree>
  </p:cSld>
  <p:clrMapOvr>
    <a:masterClrMapping/>
  </p:clrMapOvr>
  <p:transition spd="med">
    <p:random/>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r>
              <a:rPr lang="it-IT"/>
              <a:t>ASPETTI SOCIALI (I)</a:t>
            </a:r>
          </a:p>
        </p:txBody>
      </p:sp>
      <p:sp>
        <p:nvSpPr>
          <p:cNvPr id="136195" name="Rectangle 3"/>
          <p:cNvSpPr>
            <a:spLocks noGrp="1" noChangeArrowheads="1"/>
          </p:cNvSpPr>
          <p:nvPr>
            <p:ph type="body" idx="1"/>
          </p:nvPr>
        </p:nvSpPr>
        <p:spPr>
          <a:xfrm>
            <a:off x="457200" y="1447800"/>
            <a:ext cx="8229600" cy="4530725"/>
          </a:xfrm>
        </p:spPr>
        <p:txBody>
          <a:bodyPr/>
          <a:lstStyle/>
          <a:p>
            <a:pPr algn="just">
              <a:lnSpc>
                <a:spcPct val="90000"/>
              </a:lnSpc>
            </a:pPr>
            <a:r>
              <a:rPr lang="it-IT" sz="2000"/>
              <a:t>Vista la diffusione da primato mondiale che si è avuta in Italia di 43 milioni di cellulari venduti, è nato una sorta di </a:t>
            </a:r>
            <a:r>
              <a:rPr lang="it-IT" sz="2000">
                <a:hlinkClick r:id="rId2" tooltip="Galateo (costume)"/>
              </a:rPr>
              <a:t>galateo</a:t>
            </a:r>
            <a:r>
              <a:rPr lang="it-IT" sz="2000"/>
              <a:t> dedicato.</a:t>
            </a:r>
          </a:p>
          <a:p>
            <a:pPr algn="just">
              <a:lnSpc>
                <a:spcPct val="90000"/>
              </a:lnSpc>
            </a:pPr>
            <a:r>
              <a:rPr lang="it-IT" sz="2000"/>
              <a:t>Ad esempio, è considerato maleducato avere suonerie di volume eccessivo, telefonare parlando a voce alta, far squillare (cioè non spegnere) il telefonino in un luogo di culto, in un pubblico esercizio o altri luoghi pubblici (</a:t>
            </a:r>
            <a:r>
              <a:rPr lang="it-IT" sz="2000">
                <a:hlinkClick r:id="rId3" tooltip="Teatro"/>
              </a:rPr>
              <a:t>teatro</a:t>
            </a:r>
            <a:r>
              <a:rPr lang="it-IT" sz="2000"/>
              <a:t>, </a:t>
            </a:r>
            <a:r>
              <a:rPr lang="it-IT" sz="2000">
                <a:hlinkClick r:id="rId4" tooltip="Cinema"/>
              </a:rPr>
              <a:t>cinema</a:t>
            </a:r>
            <a:r>
              <a:rPr lang="it-IT" sz="2000"/>
              <a:t>, </a:t>
            </a:r>
            <a:r>
              <a:rPr lang="it-IT" sz="2000">
                <a:hlinkClick r:id="rId5" tooltip="Ristorante"/>
              </a:rPr>
              <a:t>ristorante</a:t>
            </a:r>
            <a:r>
              <a:rPr lang="it-IT" sz="2000"/>
              <a:t>, </a:t>
            </a:r>
            <a:r>
              <a:rPr lang="it-IT" sz="2000">
                <a:hlinkClick r:id="rId6" tooltip="Treno"/>
              </a:rPr>
              <a:t>treno</a:t>
            </a:r>
            <a:r>
              <a:rPr lang="it-IT" sz="2000"/>
              <a:t>, </a:t>
            </a:r>
            <a:r>
              <a:rPr lang="it-IT" sz="2000">
                <a:hlinkClick r:id="rId7" tooltip="Aereo"/>
              </a:rPr>
              <a:t>aereo</a:t>
            </a:r>
            <a:r>
              <a:rPr lang="it-IT" sz="2000"/>
              <a:t>, </a:t>
            </a:r>
            <a:r>
              <a:rPr lang="it-IT" sz="2000">
                <a:hlinkClick r:id="rId8" tooltip="Autobus"/>
              </a:rPr>
              <a:t>autobus</a:t>
            </a:r>
            <a:r>
              <a:rPr lang="it-IT" sz="2000"/>
              <a:t>, </a:t>
            </a:r>
            <a:r>
              <a:rPr lang="it-IT" sz="2000">
                <a:hlinkClick r:id="rId9" tooltip="Metropolitana"/>
              </a:rPr>
              <a:t>metropolitana</a:t>
            </a:r>
            <a:r>
              <a:rPr lang="it-IT" sz="2000"/>
              <a:t>) che non ne consentano l'uso senza arrecare disturbo ad altre persone.</a:t>
            </a:r>
          </a:p>
          <a:p>
            <a:pPr algn="just">
              <a:lnSpc>
                <a:spcPct val="90000"/>
              </a:lnSpc>
            </a:pPr>
            <a:r>
              <a:rPr lang="it-IT" sz="2000"/>
              <a:t>Secondo alcuni, quando si chiama qualcuno sul cellulare, è opportuno domandare se il momento sia propizio per iniziare una telefonata, poiché data la portabilità dell'oggetto, il ricevente potrebbe trovarsi in una situazione nella quale non gli sia agevole condividere una conversazione. </a:t>
            </a:r>
          </a:p>
          <a:p>
            <a:pPr algn="just">
              <a:lnSpc>
                <a:spcPct val="90000"/>
              </a:lnSpc>
            </a:pPr>
            <a:r>
              <a:rPr lang="it-IT" sz="2000"/>
              <a:t>Secondo altri, invece, dovrebbe essere cura del ricevente spegnere il terminale quando non desidera iniziare una conversazione.</a:t>
            </a:r>
          </a:p>
        </p:txBody>
      </p:sp>
    </p:spTree>
  </p:cSld>
  <p:clrMapOvr>
    <a:masterClrMapping/>
  </p:clrMapOvr>
  <p:transition spd="med">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it-IT"/>
              <a:t>PRIMA DEL CELLULARE……..</a:t>
            </a:r>
          </a:p>
        </p:txBody>
      </p:sp>
      <p:sp>
        <p:nvSpPr>
          <p:cNvPr id="117763" name="Rectangle 3"/>
          <p:cNvSpPr>
            <a:spLocks noGrp="1" noChangeArrowheads="1"/>
          </p:cNvSpPr>
          <p:nvPr>
            <p:ph type="body" sz="half" idx="1"/>
          </p:nvPr>
        </p:nvSpPr>
        <p:spPr>
          <a:xfrm>
            <a:off x="457200" y="1600200"/>
            <a:ext cx="5334000" cy="4572000"/>
          </a:xfrm>
        </p:spPr>
        <p:txBody>
          <a:bodyPr/>
          <a:lstStyle/>
          <a:p>
            <a:pPr algn="just"/>
            <a:r>
              <a:rPr lang="it-IT" sz="2000"/>
              <a:t>Il manager Dick, ossessionato dalla reperibilità, nel film di Woody Allen “</a:t>
            </a:r>
            <a:r>
              <a:rPr lang="it-IT" sz="2000" i="1"/>
              <a:t>Provaci ancora Sam”</a:t>
            </a:r>
            <a:r>
              <a:rPr lang="it-IT" sz="2000"/>
              <a:t>, del 1972 recitava:</a:t>
            </a:r>
          </a:p>
          <a:p>
            <a:pPr algn="just"/>
            <a:r>
              <a:rPr lang="it-IT" sz="2400" i="1">
                <a:solidFill>
                  <a:srgbClr val="CC00CC"/>
                </a:solidFill>
              </a:rPr>
              <a:t>“George, se hai bisogno di me puoi trovarmi a questo numero: 3629296, ancora per un po’. </a:t>
            </a:r>
          </a:p>
          <a:p>
            <a:pPr algn="just">
              <a:buFont typeface="Wingdings" pitchFamily="2" charset="2"/>
              <a:buNone/>
            </a:pPr>
            <a:r>
              <a:rPr lang="it-IT" sz="2400" i="1">
                <a:solidFill>
                  <a:srgbClr val="CC00CC"/>
                </a:solidFill>
              </a:rPr>
              <a:t>	Poi sarò al 6480024 per circa quindici minuti. </a:t>
            </a:r>
          </a:p>
          <a:p>
            <a:pPr algn="just">
              <a:buFont typeface="Wingdings" pitchFamily="2" charset="2"/>
              <a:buNone/>
            </a:pPr>
            <a:r>
              <a:rPr lang="it-IT" sz="2400" i="1">
                <a:solidFill>
                  <a:srgbClr val="CC00CC"/>
                </a:solidFill>
              </a:rPr>
              <a:t>	Poi mi troverai al 7520420, poi andrò a casa, al 6214598. Sì, esatto, George. Arrivederci.” </a:t>
            </a:r>
          </a:p>
          <a:p>
            <a:endParaRPr lang="it-IT" sz="2400" i="1">
              <a:solidFill>
                <a:srgbClr val="CC00CC"/>
              </a:solidFill>
            </a:endParaRPr>
          </a:p>
          <a:p>
            <a:endParaRPr lang="it-IT"/>
          </a:p>
        </p:txBody>
      </p:sp>
      <p:pic>
        <p:nvPicPr>
          <p:cNvPr id="117765" name="Picture 5" descr="Sambog"/>
          <p:cNvPicPr>
            <a:picLocks noChangeAspect="1" noChangeArrowheads="1"/>
          </p:cNvPicPr>
          <p:nvPr/>
        </p:nvPicPr>
        <p:blipFill>
          <a:blip r:embed="rId2" cstate="print"/>
          <a:srcRect/>
          <a:stretch>
            <a:fillRect/>
          </a:stretch>
        </p:blipFill>
        <p:spPr bwMode="auto">
          <a:xfrm>
            <a:off x="6172200" y="1676400"/>
            <a:ext cx="2193925" cy="4267200"/>
          </a:xfrm>
          <a:prstGeom prst="rect">
            <a:avLst/>
          </a:prstGeom>
          <a:noFill/>
        </p:spPr>
      </p:pic>
    </p:spTree>
  </p:cSld>
  <p:clrMapOvr>
    <a:masterClrMapping/>
  </p:clrMapOvr>
  <p:transition spd="med">
    <p:random/>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r>
              <a:rPr lang="it-IT"/>
              <a:t>ASPETTI SOCIALI (II)</a:t>
            </a:r>
          </a:p>
        </p:txBody>
      </p:sp>
      <p:sp>
        <p:nvSpPr>
          <p:cNvPr id="137219" name="Rectangle 3"/>
          <p:cNvSpPr>
            <a:spLocks noGrp="1" noChangeArrowheads="1"/>
          </p:cNvSpPr>
          <p:nvPr>
            <p:ph type="body" idx="1"/>
          </p:nvPr>
        </p:nvSpPr>
        <p:spPr>
          <a:xfrm>
            <a:off x="457200" y="1371600"/>
            <a:ext cx="8229600" cy="4530725"/>
          </a:xfrm>
        </p:spPr>
        <p:txBody>
          <a:bodyPr/>
          <a:lstStyle/>
          <a:p>
            <a:pPr algn="just">
              <a:lnSpc>
                <a:spcPct val="90000"/>
              </a:lnSpc>
            </a:pPr>
            <a:r>
              <a:rPr lang="it-IT" sz="1800"/>
              <a:t>L'utilizzo del cellulare è stato vietato a chi guida un autoveicolo poiché abbasserebbe molto i tempi di reazione. </a:t>
            </a:r>
          </a:p>
          <a:p>
            <a:pPr algn="just">
              <a:lnSpc>
                <a:spcPct val="90000"/>
              </a:lnSpc>
            </a:pPr>
            <a:r>
              <a:rPr lang="it-IT" sz="1800"/>
              <a:t>Il Codice della Strada ha reso obbligatorio l'uso di </a:t>
            </a:r>
            <a:r>
              <a:rPr lang="it-IT" sz="1800">
                <a:hlinkClick r:id="rId2" tooltip="Auricolare"/>
              </a:rPr>
              <a:t>auricolari</a:t>
            </a:r>
            <a:r>
              <a:rPr lang="it-IT" sz="1800"/>
              <a:t>, che evitano al guidatore di distogliere lo sguardo dal finestrino per premere il bottone per la chiamata o per regolare il volume, e in particolare di tenere il volante con una sola mano, impegnando l'altra con il cellulare.</a:t>
            </a:r>
          </a:p>
          <a:p>
            <a:pPr algn="just">
              <a:lnSpc>
                <a:spcPct val="90000"/>
              </a:lnSpc>
            </a:pPr>
            <a:r>
              <a:rPr lang="it-IT" sz="1800"/>
              <a:t>Alcuni studi affermano che gli effetti dell'auricolare o del cellulare alla guida sono gli stessi. La pericolosità alla guida non dipenderebbe tanto dai movimenti per ricevere una chiamata, dalla guida con una sola mano, e neppure dalla distrazione legata alla conversazione con un'altra persona, quanto dagli effetti delle microonde. Un guidatore medio che parla al cellulare è infatti, nelle funzioni e nel tempo di reazione, più lento di un ubriaco. Gli studi dimostrano che il tempo di reazione indebolito dalle radiazioni è in realtà del 30% più lento rispetto a quello indebolito dall’alcol.</a:t>
            </a:r>
          </a:p>
          <a:p>
            <a:pPr algn="just">
              <a:lnSpc>
                <a:spcPct val="90000"/>
              </a:lnSpc>
            </a:pPr>
            <a:r>
              <a:rPr lang="it-IT" sz="1800"/>
              <a:t>Una circolare del </a:t>
            </a:r>
            <a:r>
              <a:rPr lang="it-IT" sz="1800">
                <a:hlinkClick r:id="rId3" tooltip="Ministero della Pubblica Istruzione"/>
              </a:rPr>
              <a:t>ministro della Pubblica Istruzione</a:t>
            </a:r>
            <a:r>
              <a:rPr lang="it-IT" sz="1800"/>
              <a:t> </a:t>
            </a:r>
            <a:r>
              <a:rPr lang="it-IT" sz="1800">
                <a:hlinkClick r:id="rId4" tooltip="Giuseppe Fioroni"/>
              </a:rPr>
              <a:t>Giuseppe Fioroni</a:t>
            </a:r>
            <a:r>
              <a:rPr lang="it-IT" sz="1800"/>
              <a:t> (</a:t>
            </a:r>
            <a:r>
              <a:rPr lang="it-IT" sz="1800">
                <a:hlinkClick r:id="rId5" tooltip="Marzo"/>
              </a:rPr>
              <a:t>marzo</a:t>
            </a:r>
            <a:r>
              <a:rPr lang="it-IT" sz="1800"/>
              <a:t> </a:t>
            </a:r>
            <a:r>
              <a:rPr lang="it-IT" sz="1800">
                <a:hlinkClick r:id="rId6" tooltip="2007"/>
              </a:rPr>
              <a:t>2007</a:t>
            </a:r>
            <a:r>
              <a:rPr lang="it-IT" sz="1800"/>
              <a:t>) ha vietato l'utilizzo del cellulare nelle scuole pubbliche e private italiane di ogni ordine e grado, durante le ore di lezione e gli esami. Ogni scuola dovrà inserire nel proprio regolamento interno una norma conforme alle nuove indicazioni ministeriali.</a:t>
            </a:r>
          </a:p>
          <a:p>
            <a:pPr>
              <a:lnSpc>
                <a:spcPct val="90000"/>
              </a:lnSpc>
            </a:pPr>
            <a:endParaRPr lang="it-IT" sz="2800"/>
          </a:p>
        </p:txBody>
      </p:sp>
    </p:spTree>
  </p:cSld>
  <p:clrMapOvr>
    <a:masterClrMapping/>
  </p:clrMapOvr>
  <p:transition spd="med">
    <p:random/>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r>
              <a:rPr lang="it-IT"/>
              <a:t>ASPETTI SOCIALI (III)</a:t>
            </a:r>
          </a:p>
        </p:txBody>
      </p:sp>
      <p:sp>
        <p:nvSpPr>
          <p:cNvPr id="138243" name="Rectangle 3"/>
          <p:cNvSpPr>
            <a:spLocks noGrp="1" noChangeArrowheads="1"/>
          </p:cNvSpPr>
          <p:nvPr>
            <p:ph type="body" idx="1"/>
          </p:nvPr>
        </p:nvSpPr>
        <p:spPr/>
        <p:txBody>
          <a:bodyPr/>
          <a:lstStyle/>
          <a:p>
            <a:pPr algn="just"/>
            <a:r>
              <a:rPr lang="it-IT" sz="2000"/>
              <a:t>L'utilizzo dei telefoni cellulari è proibito anche negli ospedali e sugli aereomobili a causa della possibile interferenza con le apparecchiature eletroniche.</a:t>
            </a:r>
          </a:p>
          <a:p>
            <a:pPr algn="just"/>
            <a:r>
              <a:rPr lang="it-IT" sz="2000"/>
              <a:t>Studi recenti dimostrano che i cellulari influenzano le apparecchiature mediche. Il disturbo causato dai telefoni dipende dalla distanza tra cellulare e apparecchio e dalla tecnologia del cellulare.</a:t>
            </a:r>
          </a:p>
          <a:p>
            <a:pPr algn="just"/>
            <a:r>
              <a:rPr lang="it-IT" sz="2000"/>
              <a:t>Le tecnologie più vecchie producono più radiazioni elettromagnetiche, quindi un cellulare </a:t>
            </a:r>
            <a:r>
              <a:rPr lang="it-IT" sz="2000">
                <a:hlinkClick r:id="rId2" tooltip="Universal Mobile Telecommunications System"/>
              </a:rPr>
              <a:t>UMTS</a:t>
            </a:r>
            <a:r>
              <a:rPr lang="it-IT" sz="2000"/>
              <a:t> produce meno radiazioni di uno </a:t>
            </a:r>
            <a:r>
              <a:rPr lang="it-IT" sz="2000">
                <a:hlinkClick r:id="rId3" tooltip="Global System for Mobile Communications"/>
              </a:rPr>
              <a:t>GSM</a:t>
            </a:r>
            <a:r>
              <a:rPr lang="it-IT" sz="2000"/>
              <a:t> e quindi disturba le apparecchiature in un raggio inferiore.</a:t>
            </a:r>
          </a:p>
          <a:p>
            <a:endParaRPr lang="it-IT" sz="2000"/>
          </a:p>
        </p:txBody>
      </p:sp>
    </p:spTree>
  </p:cSld>
  <p:clrMapOvr>
    <a:masterClrMapping/>
  </p:clrMapOvr>
  <p:transition spd="med">
    <p:random/>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it-IT"/>
              <a:t>Principali produttori di telefonini </a:t>
            </a:r>
            <a:br>
              <a:rPr lang="it-IT"/>
            </a:br>
            <a:endParaRPr lang="it-IT"/>
          </a:p>
        </p:txBody>
      </p:sp>
      <p:sp>
        <p:nvSpPr>
          <p:cNvPr id="123907" name="Rectangle 3"/>
          <p:cNvSpPr>
            <a:spLocks noGrp="1" noChangeArrowheads="1"/>
          </p:cNvSpPr>
          <p:nvPr>
            <p:ph type="body" idx="1"/>
          </p:nvPr>
        </p:nvSpPr>
        <p:spPr>
          <a:xfrm>
            <a:off x="457200" y="990600"/>
            <a:ext cx="8229600" cy="4530725"/>
          </a:xfrm>
        </p:spPr>
        <p:txBody>
          <a:bodyPr/>
          <a:lstStyle/>
          <a:p>
            <a:pPr algn="ctr">
              <a:lnSpc>
                <a:spcPct val="90000"/>
              </a:lnSpc>
              <a:buFont typeface="Wingdings" pitchFamily="2" charset="2"/>
              <a:buNone/>
            </a:pPr>
            <a:r>
              <a:rPr lang="it-IT" sz="3000">
                <a:solidFill>
                  <a:schemeClr val="tx2"/>
                </a:solidFill>
                <a:hlinkClick r:id="rId2" tooltip="Nokia"/>
              </a:rPr>
              <a:t>Nokia</a:t>
            </a:r>
            <a:r>
              <a:rPr lang="it-IT" sz="3000">
                <a:solidFill>
                  <a:schemeClr val="tx2"/>
                </a:solidFill>
              </a:rPr>
              <a:t> </a:t>
            </a:r>
          </a:p>
          <a:p>
            <a:pPr algn="ctr">
              <a:lnSpc>
                <a:spcPct val="90000"/>
              </a:lnSpc>
              <a:buFont typeface="Wingdings" pitchFamily="2" charset="2"/>
              <a:buNone/>
            </a:pPr>
            <a:r>
              <a:rPr lang="it-IT" sz="3000">
                <a:solidFill>
                  <a:schemeClr val="tx2"/>
                </a:solidFill>
                <a:hlinkClick r:id="rId3" tooltip="Motorola"/>
              </a:rPr>
              <a:t>Motorola</a:t>
            </a:r>
            <a:r>
              <a:rPr lang="it-IT" sz="3000">
                <a:solidFill>
                  <a:schemeClr val="tx2"/>
                </a:solidFill>
              </a:rPr>
              <a:t> </a:t>
            </a:r>
          </a:p>
          <a:p>
            <a:pPr algn="ctr">
              <a:lnSpc>
                <a:spcPct val="90000"/>
              </a:lnSpc>
              <a:buFont typeface="Wingdings" pitchFamily="2" charset="2"/>
              <a:buNone/>
            </a:pPr>
            <a:r>
              <a:rPr lang="it-IT" sz="3000">
                <a:solidFill>
                  <a:schemeClr val="tx2"/>
                </a:solidFill>
                <a:hlinkClick r:id="rId4" tooltip="Apple"/>
              </a:rPr>
              <a:t>Apple</a:t>
            </a:r>
            <a:r>
              <a:rPr lang="it-IT" sz="3000">
                <a:solidFill>
                  <a:schemeClr val="tx2"/>
                </a:solidFill>
              </a:rPr>
              <a:t> </a:t>
            </a:r>
          </a:p>
          <a:p>
            <a:pPr algn="ctr">
              <a:lnSpc>
                <a:spcPct val="90000"/>
              </a:lnSpc>
              <a:buFont typeface="Wingdings" pitchFamily="2" charset="2"/>
              <a:buNone/>
            </a:pPr>
            <a:r>
              <a:rPr lang="it-IT" sz="3000">
                <a:solidFill>
                  <a:schemeClr val="tx2"/>
                </a:solidFill>
                <a:hlinkClick r:id="rId5" tooltip="http://www.ondacommunication.com"/>
              </a:rPr>
              <a:t>Onda Communication</a:t>
            </a:r>
            <a:r>
              <a:rPr lang="it-IT" sz="3000">
                <a:solidFill>
                  <a:schemeClr val="tx2"/>
                </a:solidFill>
              </a:rPr>
              <a:t> </a:t>
            </a:r>
          </a:p>
          <a:p>
            <a:pPr algn="ctr">
              <a:lnSpc>
                <a:spcPct val="90000"/>
              </a:lnSpc>
              <a:buFont typeface="Wingdings" pitchFamily="2" charset="2"/>
              <a:buNone/>
            </a:pPr>
            <a:r>
              <a:rPr lang="it-IT" sz="3000">
                <a:solidFill>
                  <a:schemeClr val="tx2"/>
                </a:solidFill>
                <a:hlinkClick r:id="rId6" tooltip="Sony Ericsson"/>
              </a:rPr>
              <a:t>Sony Ericsson</a:t>
            </a:r>
            <a:r>
              <a:rPr lang="it-IT" sz="3000">
                <a:solidFill>
                  <a:schemeClr val="tx2"/>
                </a:solidFill>
              </a:rPr>
              <a:t> </a:t>
            </a:r>
          </a:p>
          <a:p>
            <a:pPr algn="ctr">
              <a:lnSpc>
                <a:spcPct val="90000"/>
              </a:lnSpc>
              <a:buFont typeface="Wingdings" pitchFamily="2" charset="2"/>
              <a:buNone/>
            </a:pPr>
            <a:r>
              <a:rPr lang="it-IT" sz="3000">
                <a:solidFill>
                  <a:schemeClr val="tx2"/>
                </a:solidFill>
                <a:hlinkClick r:id="rId7" tooltip="Samsung"/>
              </a:rPr>
              <a:t>Samsung</a:t>
            </a:r>
            <a:r>
              <a:rPr lang="it-IT" sz="3000">
                <a:solidFill>
                  <a:schemeClr val="tx2"/>
                </a:solidFill>
              </a:rPr>
              <a:t> </a:t>
            </a:r>
          </a:p>
          <a:p>
            <a:pPr algn="ctr">
              <a:lnSpc>
                <a:spcPct val="90000"/>
              </a:lnSpc>
              <a:buFont typeface="Wingdings" pitchFamily="2" charset="2"/>
              <a:buNone/>
            </a:pPr>
            <a:r>
              <a:rPr lang="it-IT" sz="3000">
                <a:solidFill>
                  <a:schemeClr val="tx2"/>
                </a:solidFill>
                <a:hlinkClick r:id="rId8" tooltip="LG Electronics"/>
              </a:rPr>
              <a:t>LG</a:t>
            </a:r>
            <a:r>
              <a:rPr lang="it-IT" sz="3000">
                <a:solidFill>
                  <a:schemeClr val="tx2"/>
                </a:solidFill>
              </a:rPr>
              <a:t> </a:t>
            </a:r>
          </a:p>
          <a:p>
            <a:pPr algn="ctr">
              <a:lnSpc>
                <a:spcPct val="90000"/>
              </a:lnSpc>
              <a:buFont typeface="Wingdings" pitchFamily="2" charset="2"/>
              <a:buNone/>
            </a:pPr>
            <a:r>
              <a:rPr lang="it-IT" sz="3000">
                <a:solidFill>
                  <a:schemeClr val="tx2"/>
                </a:solidFill>
                <a:hlinkClick r:id="rId9" tooltip="Panasonic"/>
              </a:rPr>
              <a:t>Panasonic</a:t>
            </a:r>
            <a:r>
              <a:rPr lang="it-IT" sz="3000">
                <a:solidFill>
                  <a:schemeClr val="tx2"/>
                </a:solidFill>
              </a:rPr>
              <a:t> </a:t>
            </a:r>
          </a:p>
          <a:p>
            <a:pPr algn="ctr">
              <a:lnSpc>
                <a:spcPct val="90000"/>
              </a:lnSpc>
              <a:buFont typeface="Wingdings" pitchFamily="2" charset="2"/>
              <a:buNone/>
            </a:pPr>
            <a:r>
              <a:rPr lang="it-IT" sz="3000">
                <a:solidFill>
                  <a:schemeClr val="tx2"/>
                </a:solidFill>
                <a:hlinkClick r:id="rId10" tooltip="BenQ Siemens"/>
              </a:rPr>
              <a:t>BenQ Siemens</a:t>
            </a:r>
            <a:r>
              <a:rPr lang="it-IT" sz="3000">
                <a:solidFill>
                  <a:schemeClr val="tx2"/>
                </a:solidFill>
              </a:rPr>
              <a:t> </a:t>
            </a:r>
          </a:p>
          <a:p>
            <a:pPr>
              <a:lnSpc>
                <a:spcPct val="90000"/>
              </a:lnSpc>
            </a:pPr>
            <a:endParaRPr lang="it-IT" sz="3000">
              <a:solidFill>
                <a:schemeClr val="tx2"/>
              </a:solidFill>
            </a:endParaRPr>
          </a:p>
        </p:txBody>
      </p:sp>
    </p:spTree>
  </p:cSld>
  <p:clrMapOvr>
    <a:masterClrMapping/>
  </p:clrMapOvr>
  <p:transition spd="med">
    <p:random/>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r>
              <a:rPr lang="it-IT" sz="3200"/>
              <a:t>Tecnologie esistenti per i telefoni cellulari</a:t>
            </a:r>
            <a:r>
              <a:rPr lang="it-IT" b="1"/>
              <a:t> </a:t>
            </a:r>
            <a:br>
              <a:rPr lang="it-IT" b="1"/>
            </a:br>
            <a:endParaRPr lang="it-IT" b="1"/>
          </a:p>
        </p:txBody>
      </p:sp>
      <p:sp>
        <p:nvSpPr>
          <p:cNvPr id="139267" name="Rectangle 3"/>
          <p:cNvSpPr>
            <a:spLocks noGrp="1" noChangeArrowheads="1"/>
          </p:cNvSpPr>
          <p:nvPr>
            <p:ph type="body" idx="1"/>
          </p:nvPr>
        </p:nvSpPr>
        <p:spPr>
          <a:xfrm>
            <a:off x="228600" y="1524000"/>
            <a:ext cx="2743200" cy="4530725"/>
          </a:xfrm>
        </p:spPr>
        <p:txBody>
          <a:bodyPr/>
          <a:lstStyle/>
          <a:p>
            <a:r>
              <a:rPr lang="it-IT" sz="2000">
                <a:hlinkClick r:id="rId2" tooltip="Bluetooth"/>
              </a:rPr>
              <a:t>Bluetooth</a:t>
            </a:r>
            <a:r>
              <a:rPr lang="it-IT" sz="2000"/>
              <a:t> </a:t>
            </a:r>
          </a:p>
          <a:p>
            <a:r>
              <a:rPr lang="it-IT" sz="2000">
                <a:hlinkClick r:id="rId3" tooltip="Cell broadcast"/>
              </a:rPr>
              <a:t>Cell broadcast</a:t>
            </a:r>
            <a:r>
              <a:rPr lang="it-IT" sz="2000"/>
              <a:t> </a:t>
            </a:r>
          </a:p>
          <a:p>
            <a:r>
              <a:rPr lang="it-IT" sz="2000">
                <a:hlinkClick r:id="rId4" tooltip="EDGE"/>
              </a:rPr>
              <a:t>EDGE</a:t>
            </a:r>
            <a:r>
              <a:rPr lang="it-IT" sz="2000"/>
              <a:t> </a:t>
            </a:r>
          </a:p>
          <a:p>
            <a:r>
              <a:rPr lang="it-IT" sz="2000">
                <a:hlinkClick r:id="rId5" tooltip="E-mail"/>
              </a:rPr>
              <a:t>E-mail</a:t>
            </a:r>
            <a:r>
              <a:rPr lang="it-IT" sz="2000"/>
              <a:t> </a:t>
            </a:r>
          </a:p>
          <a:p>
            <a:r>
              <a:rPr lang="it-IT" sz="2000">
                <a:hlinkClick r:id="rId6" tooltip="Fax"/>
              </a:rPr>
              <a:t>Fax</a:t>
            </a:r>
            <a:r>
              <a:rPr lang="it-IT" sz="2000"/>
              <a:t> </a:t>
            </a:r>
          </a:p>
          <a:p>
            <a:r>
              <a:rPr lang="it-IT" sz="2000">
                <a:hlinkClick r:id="rId7" tooltip="Fotocamera"/>
              </a:rPr>
              <a:t>Fotocamera</a:t>
            </a:r>
            <a:r>
              <a:rPr lang="it-IT" sz="2000"/>
              <a:t> </a:t>
            </a:r>
          </a:p>
          <a:p>
            <a:r>
              <a:rPr lang="it-IT" sz="2000">
                <a:hlinkClick r:id="rId8" tooltip="GPRS"/>
              </a:rPr>
              <a:t>GPRS</a:t>
            </a:r>
            <a:r>
              <a:rPr lang="it-IT" sz="2000"/>
              <a:t> </a:t>
            </a:r>
          </a:p>
          <a:p>
            <a:r>
              <a:rPr lang="it-IT" sz="2000">
                <a:hlinkClick r:id="rId9" tooltip="GPS"/>
              </a:rPr>
              <a:t>GPS</a:t>
            </a:r>
            <a:r>
              <a:rPr lang="it-IT" sz="2000"/>
              <a:t> </a:t>
            </a:r>
          </a:p>
          <a:p>
            <a:r>
              <a:rPr lang="it-IT" sz="2000">
                <a:hlinkClick r:id="rId10" tooltip="GSM"/>
              </a:rPr>
              <a:t>GSM</a:t>
            </a:r>
            <a:r>
              <a:rPr lang="it-IT" sz="2000"/>
              <a:t> </a:t>
            </a:r>
          </a:p>
          <a:p>
            <a:r>
              <a:rPr lang="it-IT" sz="2000">
                <a:hlinkClick r:id="rId11" tooltip="Multi Touch"/>
              </a:rPr>
              <a:t>Multi Touch</a:t>
            </a:r>
            <a:r>
              <a:rPr lang="it-IT" sz="2400"/>
              <a:t> </a:t>
            </a:r>
          </a:p>
        </p:txBody>
      </p:sp>
      <p:sp>
        <p:nvSpPr>
          <p:cNvPr id="139268" name="Rectangle 4"/>
          <p:cNvSpPr>
            <a:spLocks noChangeArrowheads="1"/>
          </p:cNvSpPr>
          <p:nvPr/>
        </p:nvSpPr>
        <p:spPr bwMode="auto">
          <a:xfrm>
            <a:off x="2743200" y="1447800"/>
            <a:ext cx="3200400" cy="4530725"/>
          </a:xfrm>
          <a:prstGeom prst="rect">
            <a:avLst/>
          </a:prstGeom>
          <a:noFill/>
          <a:ln w="9525">
            <a:noFill/>
            <a:miter lim="800000"/>
            <a:headEnd/>
            <a:tailEnd/>
          </a:ln>
          <a:effectLst/>
        </p:spPr>
        <p:txBody>
          <a:bodyPr/>
          <a:lstStyle/>
          <a:p>
            <a:pPr marL="342900" indent="-342900">
              <a:spcBef>
                <a:spcPct val="20000"/>
              </a:spcBef>
              <a:buClr>
                <a:schemeClr val="accent1"/>
              </a:buClr>
              <a:buFont typeface="Wingdings" pitchFamily="2" charset="2"/>
              <a:buChar char="l"/>
            </a:pPr>
            <a:r>
              <a:rPr lang="it-IT" sz="2000">
                <a:hlinkClick r:id="rId12" tooltip="HSCSD"/>
              </a:rPr>
              <a:t>HSCSD</a:t>
            </a:r>
            <a:r>
              <a:rPr lang="it-IT" sz="2000"/>
              <a:t> </a:t>
            </a:r>
          </a:p>
          <a:p>
            <a:pPr marL="342900" indent="-342900">
              <a:spcBef>
                <a:spcPct val="20000"/>
              </a:spcBef>
              <a:buClr>
                <a:schemeClr val="accent1"/>
              </a:buClr>
              <a:buFont typeface="Wingdings" pitchFamily="2" charset="2"/>
              <a:buChar char="l"/>
            </a:pPr>
            <a:r>
              <a:rPr lang="it-IT" sz="2000">
                <a:hlinkClick r:id="rId13" tooltip="I-mode"/>
              </a:rPr>
              <a:t>I-mode</a:t>
            </a:r>
            <a:r>
              <a:rPr lang="it-IT" sz="2000"/>
              <a:t> </a:t>
            </a:r>
          </a:p>
          <a:p>
            <a:pPr marL="342900" indent="-342900">
              <a:spcBef>
                <a:spcPct val="20000"/>
              </a:spcBef>
              <a:buClr>
                <a:schemeClr val="accent1"/>
              </a:buClr>
              <a:buFont typeface="Wingdings" pitchFamily="2" charset="2"/>
              <a:buChar char="l"/>
            </a:pPr>
            <a:r>
              <a:rPr lang="it-IT" sz="2000">
                <a:hlinkClick r:id="rId14" tooltip="Infrarossi"/>
              </a:rPr>
              <a:t>Infrarossi</a:t>
            </a:r>
            <a:r>
              <a:rPr lang="it-IT" sz="2000"/>
              <a:t> </a:t>
            </a:r>
          </a:p>
          <a:p>
            <a:pPr marL="342900" indent="-342900">
              <a:spcBef>
                <a:spcPct val="20000"/>
              </a:spcBef>
              <a:buClr>
                <a:schemeClr val="accent1"/>
              </a:buClr>
              <a:buFont typeface="Wingdings" pitchFamily="2" charset="2"/>
              <a:buChar char="l"/>
            </a:pPr>
            <a:r>
              <a:rPr lang="it-IT" sz="2000">
                <a:hlinkClick r:id="rId15" tooltip="ITap"/>
              </a:rPr>
              <a:t>iTap</a:t>
            </a:r>
            <a:r>
              <a:rPr lang="it-IT" sz="2000"/>
              <a:t> </a:t>
            </a:r>
          </a:p>
          <a:p>
            <a:pPr marL="342900" indent="-342900">
              <a:spcBef>
                <a:spcPct val="20000"/>
              </a:spcBef>
              <a:buClr>
                <a:schemeClr val="accent1"/>
              </a:buClr>
              <a:buFont typeface="Wingdings" pitchFamily="2" charset="2"/>
              <a:buChar char="l"/>
            </a:pPr>
            <a:r>
              <a:rPr lang="it-IT" sz="2000">
                <a:hlinkClick r:id="rId16" tooltip="Lettore MP3"/>
              </a:rPr>
              <a:t>Lettore MP3</a:t>
            </a:r>
            <a:r>
              <a:rPr lang="it-IT" sz="2000"/>
              <a:t> </a:t>
            </a:r>
          </a:p>
          <a:p>
            <a:pPr marL="342900" indent="-342900">
              <a:spcBef>
                <a:spcPct val="20000"/>
              </a:spcBef>
              <a:buClr>
                <a:schemeClr val="accent1"/>
              </a:buClr>
              <a:buFont typeface="Wingdings" pitchFamily="2" charset="2"/>
              <a:buChar char="l"/>
            </a:pPr>
            <a:r>
              <a:rPr lang="it-IT" sz="2000">
                <a:hlinkClick r:id="rId17" tooltip="MMS"/>
              </a:rPr>
              <a:t>MMS</a:t>
            </a:r>
            <a:r>
              <a:rPr lang="it-IT" sz="2000"/>
              <a:t> </a:t>
            </a:r>
          </a:p>
          <a:p>
            <a:pPr marL="342900" indent="-342900">
              <a:spcBef>
                <a:spcPct val="20000"/>
              </a:spcBef>
              <a:buClr>
                <a:schemeClr val="accent1"/>
              </a:buClr>
              <a:buFont typeface="Wingdings" pitchFamily="2" charset="2"/>
              <a:buChar char="l"/>
            </a:pPr>
            <a:r>
              <a:rPr lang="it-IT" sz="2000">
                <a:hlinkClick r:id="rId18" tooltip="Radio (elettronica)"/>
              </a:rPr>
              <a:t>Radio</a:t>
            </a:r>
            <a:r>
              <a:rPr lang="it-IT" sz="2000"/>
              <a:t> </a:t>
            </a:r>
          </a:p>
          <a:p>
            <a:pPr marL="342900" indent="-342900">
              <a:spcBef>
                <a:spcPct val="20000"/>
              </a:spcBef>
              <a:buClr>
                <a:schemeClr val="accent1"/>
              </a:buClr>
              <a:buFont typeface="Wingdings" pitchFamily="2" charset="2"/>
              <a:buChar char="l"/>
            </a:pPr>
            <a:r>
              <a:rPr lang="it-IT" sz="2000">
                <a:hlinkClick r:id="rId19" tooltip="Short Message Service"/>
              </a:rPr>
              <a:t>SMS</a:t>
            </a:r>
            <a:r>
              <a:rPr lang="it-IT" sz="2000"/>
              <a:t> </a:t>
            </a:r>
          </a:p>
          <a:p>
            <a:pPr marL="342900" indent="-342900">
              <a:spcBef>
                <a:spcPct val="20000"/>
              </a:spcBef>
              <a:buClr>
                <a:schemeClr val="accent1"/>
              </a:buClr>
              <a:buFont typeface="Wingdings" pitchFamily="2" charset="2"/>
              <a:buChar char="l"/>
            </a:pPr>
            <a:r>
              <a:rPr lang="it-IT" sz="2000">
                <a:hlinkClick r:id="rId20" tooltip="Suoneria"/>
              </a:rPr>
              <a:t>Suonerie polifoniche</a:t>
            </a:r>
            <a:r>
              <a:rPr lang="it-IT" sz="2000"/>
              <a:t> </a:t>
            </a:r>
          </a:p>
          <a:p>
            <a:pPr marL="342900" indent="-342900">
              <a:spcBef>
                <a:spcPct val="20000"/>
              </a:spcBef>
              <a:buClr>
                <a:schemeClr val="accent1"/>
              </a:buClr>
              <a:buFont typeface="Wingdings" pitchFamily="2" charset="2"/>
              <a:buChar char="l"/>
            </a:pPr>
            <a:r>
              <a:rPr lang="it-IT" sz="2000">
                <a:hlinkClick r:id="rId21" tooltip="Vibratore"/>
              </a:rPr>
              <a:t>Vibrazione</a:t>
            </a:r>
            <a:r>
              <a:rPr lang="it-IT" sz="2000"/>
              <a:t> </a:t>
            </a:r>
          </a:p>
        </p:txBody>
      </p:sp>
      <p:sp>
        <p:nvSpPr>
          <p:cNvPr id="139270" name="Rectangle 6"/>
          <p:cNvSpPr>
            <a:spLocks noChangeArrowheads="1"/>
          </p:cNvSpPr>
          <p:nvPr/>
        </p:nvSpPr>
        <p:spPr bwMode="auto">
          <a:xfrm>
            <a:off x="5791200" y="1371600"/>
            <a:ext cx="2971800" cy="4530725"/>
          </a:xfrm>
          <a:prstGeom prst="rect">
            <a:avLst/>
          </a:prstGeom>
          <a:noFill/>
          <a:ln w="9525">
            <a:noFill/>
            <a:miter lim="800000"/>
            <a:headEnd/>
            <a:tailEnd/>
          </a:ln>
          <a:effectLst/>
        </p:spPr>
        <p:txBody>
          <a:bodyPr/>
          <a:lstStyle/>
          <a:p>
            <a:pPr marL="342900" indent="-342900">
              <a:spcBef>
                <a:spcPct val="20000"/>
              </a:spcBef>
              <a:buClr>
                <a:schemeClr val="accent1"/>
              </a:buClr>
              <a:buFont typeface="Wingdings" pitchFamily="2" charset="2"/>
              <a:buChar char="l"/>
            </a:pPr>
            <a:r>
              <a:rPr lang="it-IT" sz="2000">
                <a:hlinkClick r:id="rId22" tooltip="SyncML"/>
              </a:rPr>
              <a:t>SyncML</a:t>
            </a:r>
            <a:r>
              <a:rPr lang="it-IT" sz="2000"/>
              <a:t> </a:t>
            </a:r>
          </a:p>
          <a:p>
            <a:pPr marL="342900" indent="-342900">
              <a:spcBef>
                <a:spcPct val="20000"/>
              </a:spcBef>
              <a:buClr>
                <a:schemeClr val="accent1"/>
              </a:buClr>
              <a:buFont typeface="Wingdings" pitchFamily="2" charset="2"/>
              <a:buChar char="l"/>
            </a:pPr>
            <a:r>
              <a:rPr lang="it-IT" sz="2000">
                <a:hlinkClick r:id="rId23" tooltip="Televisione"/>
              </a:rPr>
              <a:t>Televisione</a:t>
            </a:r>
            <a:r>
              <a:rPr lang="it-IT" sz="2000"/>
              <a:t> </a:t>
            </a:r>
          </a:p>
          <a:p>
            <a:pPr marL="342900" indent="-342900">
              <a:spcBef>
                <a:spcPct val="20000"/>
              </a:spcBef>
              <a:buClr>
                <a:schemeClr val="accent1"/>
              </a:buClr>
              <a:buFont typeface="Wingdings" pitchFamily="2" charset="2"/>
              <a:buChar char="l"/>
            </a:pPr>
            <a:r>
              <a:rPr lang="it-IT" sz="2000">
                <a:hlinkClick r:id="rId24" tooltip="Text on 9 keys"/>
              </a:rPr>
              <a:t>T9</a:t>
            </a:r>
            <a:r>
              <a:rPr lang="it-IT" sz="2000"/>
              <a:t> </a:t>
            </a:r>
          </a:p>
          <a:p>
            <a:pPr marL="342900" indent="-342900">
              <a:spcBef>
                <a:spcPct val="20000"/>
              </a:spcBef>
              <a:buClr>
                <a:schemeClr val="accent1"/>
              </a:buClr>
              <a:buFont typeface="Wingdings" pitchFamily="2" charset="2"/>
              <a:buChar char="l"/>
            </a:pPr>
            <a:r>
              <a:rPr lang="it-IT" sz="2000">
                <a:hlinkClick r:id="rId25" tooltip="Universal Mobile Telecommunications System"/>
              </a:rPr>
              <a:t>UMTS</a:t>
            </a:r>
            <a:r>
              <a:rPr lang="it-IT" sz="2000"/>
              <a:t> </a:t>
            </a:r>
          </a:p>
          <a:p>
            <a:pPr marL="342900" indent="-342900">
              <a:spcBef>
                <a:spcPct val="20000"/>
              </a:spcBef>
              <a:buClr>
                <a:schemeClr val="accent1"/>
              </a:buClr>
              <a:buFont typeface="Wingdings" pitchFamily="2" charset="2"/>
              <a:buChar char="l"/>
            </a:pPr>
            <a:r>
              <a:rPr lang="it-IT" sz="2000">
                <a:hlinkClick r:id="rId26" tooltip="HSDPA"/>
              </a:rPr>
              <a:t>HSDPA</a:t>
            </a:r>
            <a:r>
              <a:rPr lang="it-IT" sz="2000"/>
              <a:t> </a:t>
            </a:r>
          </a:p>
          <a:p>
            <a:pPr marL="342900" indent="-342900">
              <a:spcBef>
                <a:spcPct val="20000"/>
              </a:spcBef>
              <a:buClr>
                <a:schemeClr val="accent1"/>
              </a:buClr>
              <a:buFont typeface="Wingdings" pitchFamily="2" charset="2"/>
              <a:buChar char="l"/>
            </a:pPr>
            <a:r>
              <a:rPr lang="it-IT" sz="2000">
                <a:hlinkClick r:id="rId27" tooltip="HSUPA"/>
              </a:rPr>
              <a:t>HSUPA</a:t>
            </a:r>
            <a:r>
              <a:rPr lang="it-IT" sz="2000"/>
              <a:t> </a:t>
            </a:r>
          </a:p>
          <a:p>
            <a:pPr marL="342900" indent="-342900">
              <a:spcBef>
                <a:spcPct val="20000"/>
              </a:spcBef>
              <a:buClr>
                <a:schemeClr val="accent1"/>
              </a:buClr>
              <a:buFont typeface="Wingdings" pitchFamily="2" charset="2"/>
              <a:buChar char="l"/>
            </a:pPr>
            <a:r>
              <a:rPr lang="it-IT" sz="2000">
                <a:hlinkClick r:id="rId28" tooltip="Videochiamata"/>
              </a:rPr>
              <a:t>Videochiamata</a:t>
            </a:r>
            <a:r>
              <a:rPr lang="it-IT" sz="2000"/>
              <a:t> </a:t>
            </a:r>
          </a:p>
          <a:p>
            <a:pPr marL="342900" indent="-342900">
              <a:spcBef>
                <a:spcPct val="20000"/>
              </a:spcBef>
              <a:buClr>
                <a:schemeClr val="accent1"/>
              </a:buClr>
              <a:buFont typeface="Wingdings" pitchFamily="2" charset="2"/>
              <a:buChar char="l"/>
            </a:pPr>
            <a:r>
              <a:rPr lang="it-IT" sz="2000">
                <a:hlinkClick r:id="rId29" tooltip="Visual Radio"/>
              </a:rPr>
              <a:t>Visual Radio</a:t>
            </a:r>
            <a:r>
              <a:rPr lang="it-IT" sz="2000"/>
              <a:t> </a:t>
            </a:r>
          </a:p>
          <a:p>
            <a:pPr marL="342900" indent="-342900">
              <a:spcBef>
                <a:spcPct val="20000"/>
              </a:spcBef>
              <a:buClr>
                <a:schemeClr val="accent1"/>
              </a:buClr>
              <a:buFont typeface="Wingdings" pitchFamily="2" charset="2"/>
              <a:buChar char="l"/>
            </a:pPr>
            <a:r>
              <a:rPr lang="it-IT" sz="2000">
                <a:hlinkClick r:id="rId30" tooltip="WAP"/>
              </a:rPr>
              <a:t>WAP</a:t>
            </a:r>
            <a:r>
              <a:rPr lang="it-IT" sz="2000"/>
              <a:t> </a:t>
            </a:r>
          </a:p>
          <a:p>
            <a:pPr marL="342900" indent="-342900">
              <a:spcBef>
                <a:spcPct val="20000"/>
              </a:spcBef>
              <a:buClr>
                <a:schemeClr val="accent1"/>
              </a:buClr>
              <a:buFont typeface="Wingdings" pitchFamily="2" charset="2"/>
              <a:buChar char="l"/>
            </a:pPr>
            <a:r>
              <a:rPr lang="it-IT" sz="2000">
                <a:hlinkClick r:id="rId31" tooltip="Wi-Fi"/>
              </a:rPr>
              <a:t>Wi-Fi</a:t>
            </a:r>
            <a:r>
              <a:rPr lang="it-IT" sz="2000"/>
              <a:t> </a:t>
            </a:r>
          </a:p>
        </p:txBody>
      </p:sp>
    </p:spTree>
  </p:cSld>
  <p:clrMapOvr>
    <a:masterClrMapping/>
  </p:clrMapOvr>
  <p:transition spd="med">
    <p:random/>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r>
              <a:rPr lang="it-IT"/>
              <a:t>Chi di voi ha un unico cellulare????</a:t>
            </a:r>
          </a:p>
        </p:txBody>
      </p:sp>
      <p:pic>
        <p:nvPicPr>
          <p:cNvPr id="140292" name="Picture 4" descr="028001014115"/>
          <p:cNvPicPr>
            <a:picLocks noChangeAspect="1" noChangeArrowheads="1"/>
          </p:cNvPicPr>
          <p:nvPr/>
        </p:nvPicPr>
        <p:blipFill>
          <a:blip r:embed="rId2" cstate="print"/>
          <a:srcRect/>
          <a:stretch>
            <a:fillRect/>
          </a:stretch>
        </p:blipFill>
        <p:spPr bwMode="auto">
          <a:xfrm>
            <a:off x="914400" y="1600200"/>
            <a:ext cx="2971800" cy="4457700"/>
          </a:xfrm>
          <a:prstGeom prst="rect">
            <a:avLst/>
          </a:prstGeom>
          <a:noFill/>
        </p:spPr>
      </p:pic>
      <p:sp>
        <p:nvSpPr>
          <p:cNvPr id="140293" name="Text Box 5"/>
          <p:cNvSpPr txBox="1">
            <a:spLocks noChangeArrowheads="1"/>
          </p:cNvSpPr>
          <p:nvPr/>
        </p:nvSpPr>
        <p:spPr bwMode="auto">
          <a:xfrm>
            <a:off x="4953000" y="1981200"/>
            <a:ext cx="3429000" cy="4205288"/>
          </a:xfrm>
          <a:prstGeom prst="rect">
            <a:avLst/>
          </a:prstGeom>
          <a:noFill/>
          <a:ln w="9525">
            <a:noFill/>
            <a:miter lim="800000"/>
            <a:headEnd/>
            <a:tailEnd/>
          </a:ln>
          <a:effectLst/>
        </p:spPr>
        <p:txBody>
          <a:bodyPr>
            <a:spAutoFit/>
          </a:bodyPr>
          <a:lstStyle/>
          <a:p>
            <a:pPr>
              <a:spcBef>
                <a:spcPct val="50000"/>
              </a:spcBef>
            </a:pPr>
            <a:r>
              <a:rPr lang="it-IT" sz="3200"/>
              <a:t>Grazie per l’attenzione……e non vi fate prendere troppo dalla mania del cellulare……..</a:t>
            </a:r>
          </a:p>
          <a:p>
            <a:pPr>
              <a:spcBef>
                <a:spcPct val="50000"/>
              </a:spcBef>
            </a:pPr>
            <a:endParaRPr lang="it-IT" sz="3200"/>
          </a:p>
          <a:p>
            <a:pPr algn="r">
              <a:spcBef>
                <a:spcPct val="50000"/>
              </a:spcBef>
            </a:pPr>
            <a:r>
              <a:rPr lang="it-IT" sz="2000" i="1"/>
              <a:t>Sonia Tamburro</a:t>
            </a:r>
          </a:p>
        </p:txBody>
      </p:sp>
    </p:spTree>
  </p:cSld>
  <p:clrMapOvr>
    <a:masterClrMapping/>
  </p:clrMapOvr>
  <p:transition spd="med">
    <p:random/>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r>
              <a:rPr lang="it-IT"/>
              <a:t>Bibliografia</a:t>
            </a:r>
          </a:p>
        </p:txBody>
      </p:sp>
      <p:sp>
        <p:nvSpPr>
          <p:cNvPr id="148483" name="Rectangle 3"/>
          <p:cNvSpPr>
            <a:spLocks noGrp="1" noChangeArrowheads="1"/>
          </p:cNvSpPr>
          <p:nvPr>
            <p:ph type="body" idx="1"/>
          </p:nvPr>
        </p:nvSpPr>
        <p:spPr/>
        <p:txBody>
          <a:bodyPr/>
          <a:lstStyle/>
          <a:p>
            <a:r>
              <a:rPr lang="it-IT" sz="2400">
                <a:hlinkClick r:id="rId2"/>
              </a:rPr>
              <a:t>www.ericsson.com</a:t>
            </a:r>
            <a:endParaRPr lang="it-IT" sz="2400"/>
          </a:p>
          <a:p>
            <a:r>
              <a:rPr lang="it-IT" sz="2400">
                <a:hlinkClick r:id="rId3"/>
              </a:rPr>
              <a:t>www.wikipedia.com</a:t>
            </a:r>
            <a:endParaRPr lang="it-IT" sz="2400"/>
          </a:p>
          <a:p>
            <a:r>
              <a:rPr lang="it-IT" sz="2400">
                <a:hlinkClick r:id="rId4"/>
              </a:rPr>
              <a:t>Blog Disabili - OltreleBarriere.net</a:t>
            </a:r>
            <a:endParaRPr lang="it-IT" sz="2400">
              <a:solidFill>
                <a:schemeClr val="hlink"/>
              </a:solidFill>
            </a:endParaRPr>
          </a:p>
          <a:p>
            <a:r>
              <a:rPr lang="it-IT" sz="2400">
                <a:solidFill>
                  <a:schemeClr val="hlink"/>
                </a:solidFill>
              </a:rPr>
              <a:t>Trent’anni di storia del telefono cellulare (www.torinoscienza.it)</a:t>
            </a:r>
          </a:p>
          <a:p>
            <a:endParaRPr lang="it-IT" sz="2400"/>
          </a:p>
          <a:p>
            <a:endParaRPr lang="it-IT" sz="2400"/>
          </a:p>
        </p:txBody>
      </p:sp>
    </p:spTree>
  </p:cSld>
  <p:clrMapOvr>
    <a:masterClrMapping/>
  </p:clrMapOvr>
  <p:transition spd="med">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it-IT"/>
              <a:t>UN ANEDDOTO (I)</a:t>
            </a:r>
          </a:p>
        </p:txBody>
      </p:sp>
      <p:sp>
        <p:nvSpPr>
          <p:cNvPr id="106499" name="Rectangle 3"/>
          <p:cNvSpPr>
            <a:spLocks noGrp="1" noChangeArrowheads="1"/>
          </p:cNvSpPr>
          <p:nvPr>
            <p:ph type="body" idx="1"/>
          </p:nvPr>
        </p:nvSpPr>
        <p:spPr>
          <a:xfrm>
            <a:off x="533400" y="1219200"/>
            <a:ext cx="8077200" cy="4492625"/>
          </a:xfrm>
        </p:spPr>
        <p:txBody>
          <a:bodyPr/>
          <a:lstStyle/>
          <a:p>
            <a:pPr>
              <a:lnSpc>
                <a:spcPct val="80000"/>
              </a:lnSpc>
              <a:buFont typeface="Wingdings" pitchFamily="2" charset="2"/>
              <a:buNone/>
            </a:pPr>
            <a:r>
              <a:rPr lang="it-IT" sz="2400" b="1"/>
              <a:t>	</a:t>
            </a:r>
            <a:r>
              <a:rPr lang="it-IT" sz="2200" b="1"/>
              <a:t>1910: TELEFONIA “MOBILE” IN AUTO.</a:t>
            </a:r>
          </a:p>
          <a:p>
            <a:pPr>
              <a:lnSpc>
                <a:spcPct val="80000"/>
              </a:lnSpc>
              <a:buFont typeface="Wingdings" pitchFamily="2" charset="2"/>
              <a:buNone/>
            </a:pPr>
            <a:endParaRPr lang="it-IT" sz="2200" b="1"/>
          </a:p>
          <a:p>
            <a:pPr>
              <a:lnSpc>
                <a:spcPct val="80000"/>
              </a:lnSpc>
            </a:pPr>
            <a:r>
              <a:rPr lang="it-IT" sz="2000"/>
              <a:t>Si racconta che il signor Lars Magnus Ericsson fondò nel 1876 la società omonima, che ovviamente all'epoca non produceva cellulari.</a:t>
            </a:r>
          </a:p>
          <a:p>
            <a:pPr algn="just">
              <a:lnSpc>
                <a:spcPct val="80000"/>
              </a:lnSpc>
              <a:buFont typeface="Wingdings" pitchFamily="2" charset="2"/>
              <a:buNone/>
            </a:pPr>
            <a:endParaRPr lang="it-IT" sz="2000"/>
          </a:p>
          <a:p>
            <a:pPr algn="just">
              <a:lnSpc>
                <a:spcPct val="80000"/>
              </a:lnSpc>
            </a:pPr>
            <a:r>
              <a:rPr lang="it-IT" sz="2000"/>
              <a:t>Nel 1910, ritiratosi dalla gestione della propria azienda, nel frattempo diventata multinazionale, fu convinto da sua moglie Hilda a comprare l'ultima novità tecnologica, vale a dire un'automobile.</a:t>
            </a:r>
          </a:p>
          <a:p>
            <a:pPr algn="just">
              <a:lnSpc>
                <a:spcPct val="80000"/>
              </a:lnSpc>
              <a:buFont typeface="Wingdings" pitchFamily="2" charset="2"/>
              <a:buNone/>
            </a:pPr>
            <a:endParaRPr lang="it-IT" sz="2000"/>
          </a:p>
          <a:p>
            <a:pPr algn="just">
              <a:lnSpc>
                <a:spcPct val="80000"/>
              </a:lnSpc>
            </a:pPr>
            <a:r>
              <a:rPr lang="it-IT" sz="2000"/>
              <a:t>Le auto dell'epoca erano poco affidabili oltre che rare, e Lars era riluttante ad usarla... finché Hilda gli garantì che avrebbe potuto portare con sé il suo beneamato telefono.</a:t>
            </a:r>
          </a:p>
          <a:p>
            <a:pPr algn="just">
              <a:lnSpc>
                <a:spcPct val="80000"/>
              </a:lnSpc>
              <a:buFont typeface="Wingdings" pitchFamily="2" charset="2"/>
              <a:buNone/>
            </a:pPr>
            <a:endParaRPr lang="it-IT" sz="2000"/>
          </a:p>
          <a:p>
            <a:pPr algn="just">
              <a:lnSpc>
                <a:spcPct val="80000"/>
              </a:lnSpc>
            </a:pPr>
            <a:r>
              <a:rPr lang="it-IT" sz="2000"/>
              <a:t>Lars Ericsson e Hilda, infatti, inventarono quello che si può considerare il primo telefono mobile del mondo. Consentiva soltanto chiamate uscenti, ma era pur sempre un telefono installato in auto.</a:t>
            </a:r>
          </a:p>
          <a:p>
            <a:pPr algn="just">
              <a:lnSpc>
                <a:spcPct val="80000"/>
              </a:lnSpc>
            </a:pPr>
            <a:r>
              <a:rPr lang="it-IT" sz="1000"/>
              <a:t/>
            </a:r>
            <a:br>
              <a:rPr lang="it-IT" sz="1000"/>
            </a:br>
            <a:r>
              <a:rPr lang="it-IT" sz="1000"/>
              <a:t/>
            </a:r>
            <a:br>
              <a:rPr lang="it-IT" sz="1000"/>
            </a:br>
            <a:endParaRPr lang="it-IT" sz="1000"/>
          </a:p>
        </p:txBody>
      </p:sp>
    </p:spTree>
  </p:cSld>
  <p:clrMapOvr>
    <a:masterClrMapping/>
  </p:clrMapOvr>
  <p:transition spd="med">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it-IT"/>
              <a:t>UN ANEDDOTO (II)</a:t>
            </a:r>
          </a:p>
        </p:txBody>
      </p:sp>
      <p:sp>
        <p:nvSpPr>
          <p:cNvPr id="107523" name="Rectangle 3"/>
          <p:cNvSpPr>
            <a:spLocks noGrp="1" noChangeArrowheads="1"/>
          </p:cNvSpPr>
          <p:nvPr>
            <p:ph type="body" idx="1"/>
          </p:nvPr>
        </p:nvSpPr>
        <p:spPr>
          <a:xfrm>
            <a:off x="457200" y="1600200"/>
            <a:ext cx="4572000" cy="4530725"/>
          </a:xfrm>
        </p:spPr>
        <p:txBody>
          <a:bodyPr/>
          <a:lstStyle/>
          <a:p>
            <a:pPr algn="just">
              <a:lnSpc>
                <a:spcPct val="80000"/>
              </a:lnSpc>
            </a:pPr>
            <a:r>
              <a:rPr lang="it-IT" sz="1800"/>
              <a:t>Quando Lars voleva telefonare dalla macchina, la accostava accanto ad un palo telefonico e Hilda usava due lunghe aste per agganciarsi a una coppia di fili delle rete telefonica. Le aste erano poi collegate al telefono di Lars. Hilda cercava una coppia libera (dove non era già in corso una conversazione); quando la trovava, Lars girava la manovella della dinamo del proprio telefono e generava il segnale di chiamata al centralinista della centrale più vicina.</a:t>
            </a:r>
          </a:p>
          <a:p>
            <a:pPr algn="just">
              <a:lnSpc>
                <a:spcPct val="80000"/>
              </a:lnSpc>
              <a:buFont typeface="Wingdings" pitchFamily="2" charset="2"/>
              <a:buNone/>
            </a:pPr>
            <a:endParaRPr lang="it-IT" sz="1800"/>
          </a:p>
          <a:p>
            <a:pPr algn="just">
              <a:lnSpc>
                <a:spcPct val="80000"/>
              </a:lnSpc>
            </a:pPr>
            <a:r>
              <a:rPr lang="it-IT" sz="1800"/>
              <a:t>Indubbiamente il centralinista era un po' sorpreso di sentire la voce di Lars quando rispondeva al segnale di chiamata, ma il sistema funzionava adeguatamente. </a:t>
            </a:r>
          </a:p>
          <a:p>
            <a:pPr>
              <a:lnSpc>
                <a:spcPct val="80000"/>
              </a:lnSpc>
              <a:buFont typeface="Wingdings" pitchFamily="2" charset="2"/>
              <a:buNone/>
            </a:pPr>
            <a:r>
              <a:rPr lang="it-IT" sz="1200"/>
              <a:t>       (Fonte: www.ericsson.com)</a:t>
            </a:r>
          </a:p>
          <a:p>
            <a:pPr>
              <a:lnSpc>
                <a:spcPct val="80000"/>
              </a:lnSpc>
              <a:buFont typeface="Wingdings" pitchFamily="2" charset="2"/>
              <a:buNone/>
            </a:pPr>
            <a:endParaRPr lang="it-IT" sz="1200"/>
          </a:p>
        </p:txBody>
      </p:sp>
      <p:pic>
        <p:nvPicPr>
          <p:cNvPr id="107524" name="Picture 4" descr="newYorkA_web"/>
          <p:cNvPicPr>
            <a:picLocks noChangeAspect="1" noChangeArrowheads="1"/>
          </p:cNvPicPr>
          <p:nvPr/>
        </p:nvPicPr>
        <p:blipFill>
          <a:blip r:embed="rId2" cstate="print"/>
          <a:srcRect/>
          <a:stretch>
            <a:fillRect/>
          </a:stretch>
        </p:blipFill>
        <p:spPr bwMode="auto">
          <a:xfrm>
            <a:off x="5410200" y="1600200"/>
            <a:ext cx="3205163" cy="4724400"/>
          </a:xfrm>
          <a:prstGeom prst="rect">
            <a:avLst/>
          </a:prstGeom>
          <a:noFill/>
        </p:spPr>
      </p:pic>
    </p:spTree>
  </p:cSld>
  <p:clrMapOvr>
    <a:masterClrMapping/>
  </p:clrMapOvr>
  <p:transition spd="med">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it-IT"/>
              <a:t>I PRIMI CELLULARI</a:t>
            </a:r>
          </a:p>
        </p:txBody>
      </p:sp>
      <p:sp>
        <p:nvSpPr>
          <p:cNvPr id="109571" name="Rectangle 3"/>
          <p:cNvSpPr>
            <a:spLocks noGrp="1" noChangeArrowheads="1"/>
          </p:cNvSpPr>
          <p:nvPr>
            <p:ph type="body" idx="1"/>
          </p:nvPr>
        </p:nvSpPr>
        <p:spPr/>
        <p:txBody>
          <a:bodyPr/>
          <a:lstStyle/>
          <a:p>
            <a:pPr algn="just">
              <a:lnSpc>
                <a:spcPct val="80000"/>
              </a:lnSpc>
            </a:pPr>
            <a:r>
              <a:rPr lang="it-IT" sz="2000" b="1"/>
              <a:t>1921</a:t>
            </a:r>
            <a:r>
              <a:rPr lang="it-IT" sz="2000"/>
              <a:t>:I primi telefoni mobili appaiono sulle auto della polizia di Detroit.</a:t>
            </a:r>
            <a:r>
              <a:rPr lang="it-IT" sz="1200"/>
              <a:t> </a:t>
            </a:r>
          </a:p>
          <a:p>
            <a:pPr algn="just">
              <a:lnSpc>
                <a:spcPct val="80000"/>
              </a:lnSpc>
              <a:buFont typeface="Wingdings" pitchFamily="2" charset="2"/>
              <a:buNone/>
            </a:pPr>
            <a:endParaRPr lang="it-IT" sz="1200"/>
          </a:p>
          <a:p>
            <a:pPr algn="just">
              <a:lnSpc>
                <a:spcPct val="80000"/>
              </a:lnSpc>
            </a:pPr>
            <a:r>
              <a:rPr lang="it-IT" sz="2000" b="1"/>
              <a:t>1946:</a:t>
            </a:r>
            <a:r>
              <a:rPr lang="it-IT" sz="2000"/>
              <a:t> la compagnia telefonica statunitense AT&amp;T aveva avviato un servizio commerciale.</a:t>
            </a:r>
          </a:p>
          <a:p>
            <a:pPr algn="just">
              <a:lnSpc>
                <a:spcPct val="80000"/>
              </a:lnSpc>
              <a:buFont typeface="Wingdings" pitchFamily="2" charset="2"/>
              <a:buNone/>
            </a:pPr>
            <a:endParaRPr lang="it-IT" sz="800"/>
          </a:p>
          <a:p>
            <a:pPr algn="just">
              <a:lnSpc>
                <a:spcPct val="80000"/>
              </a:lnSpc>
            </a:pPr>
            <a:r>
              <a:rPr lang="it-IT" sz="2000"/>
              <a:t>Gli apparecchi comunicavano con un'unica antenna di grande potenza, installata su un grattacielo che poteva trasmettere fino a cento chilometri di distanza. Il loro costo pero era molto elevato e l'installazione doveva essere fatta su misura per l'automobile: ricevitore, trasmettitore e l’unità logica del telefono occupavano l'intero bagagliaio, mentre il disco selettore e la cornetta venivano installati all'interno dell'abitacolo. L'alimentazione veniva fornita dalla batteria della macchina, ma il consumo era piuttosto elevato. Il numero di canali a disposizione per le chiamate era comunque molto inferiore alle richieste di abbonamento e, nonostante le tariffe elevate, non era semplice trovare la linea libera, specialmente nelle ore di punta.</a:t>
            </a:r>
          </a:p>
          <a:p>
            <a:pPr algn="just">
              <a:lnSpc>
                <a:spcPct val="80000"/>
              </a:lnSpc>
              <a:buFont typeface="Wingdings" pitchFamily="2" charset="2"/>
              <a:buNone/>
            </a:pPr>
            <a:endParaRPr lang="it-IT" sz="2000">
              <a:solidFill>
                <a:srgbClr val="FF0000"/>
              </a:solidFill>
            </a:endParaRPr>
          </a:p>
          <a:p>
            <a:pPr algn="just">
              <a:lnSpc>
                <a:spcPct val="80000"/>
              </a:lnSpc>
            </a:pPr>
            <a:endParaRPr lang="it-IT" sz="2000"/>
          </a:p>
          <a:p>
            <a:pPr algn="just">
              <a:lnSpc>
                <a:spcPct val="80000"/>
              </a:lnSpc>
            </a:pPr>
            <a:endParaRPr lang="it-IT" sz="2000"/>
          </a:p>
        </p:txBody>
      </p:sp>
    </p:spTree>
  </p:cSld>
  <p:clrMapOvr>
    <a:masterClrMapping/>
  </p:clrMapOvr>
  <p:transition spd="med">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it-IT"/>
              <a:t>IL PROGENITORE </a:t>
            </a:r>
          </a:p>
        </p:txBody>
      </p:sp>
      <p:sp>
        <p:nvSpPr>
          <p:cNvPr id="108547" name="Rectangle 3"/>
          <p:cNvSpPr>
            <a:spLocks noGrp="1" noChangeArrowheads="1"/>
          </p:cNvSpPr>
          <p:nvPr>
            <p:ph type="body" idx="1"/>
          </p:nvPr>
        </p:nvSpPr>
        <p:spPr/>
        <p:txBody>
          <a:bodyPr/>
          <a:lstStyle/>
          <a:p>
            <a:pPr algn="just">
              <a:lnSpc>
                <a:spcPct val="90000"/>
              </a:lnSpc>
            </a:pPr>
            <a:r>
              <a:rPr lang="it-IT" sz="2400"/>
              <a:t>Nel 1955 entra in funzione il </a:t>
            </a:r>
            <a:r>
              <a:rPr lang="it-IT" sz="2400">
                <a:solidFill>
                  <a:schemeClr val="hlink"/>
                </a:solidFill>
              </a:rPr>
              <a:t>cercapersone</a:t>
            </a:r>
            <a:r>
              <a:rPr lang="it-IT" sz="2400"/>
              <a:t>: un piccolo apparecchio che con un segnale acustico e un display avvisava che qualcuno stava chiamando.</a:t>
            </a:r>
          </a:p>
          <a:p>
            <a:pPr algn="just">
              <a:lnSpc>
                <a:spcPct val="90000"/>
              </a:lnSpc>
              <a:buFont typeface="Wingdings" pitchFamily="2" charset="2"/>
              <a:buNone/>
            </a:pPr>
            <a:endParaRPr lang="it-IT" sz="2400"/>
          </a:p>
          <a:p>
            <a:pPr algn="just">
              <a:lnSpc>
                <a:spcPct val="90000"/>
              </a:lnSpc>
            </a:pPr>
            <a:r>
              <a:rPr lang="it-IT" sz="2400"/>
              <a:t>Questo dispositivo a </a:t>
            </a:r>
            <a:r>
              <a:rPr lang="it-IT" sz="2400">
                <a:solidFill>
                  <a:schemeClr val="hlink"/>
                </a:solidFill>
              </a:rPr>
              <a:t>radiofrequenza</a:t>
            </a:r>
            <a:r>
              <a:rPr lang="it-IT" sz="2400"/>
              <a:t> permetteva soltanto una comunicazione a </a:t>
            </a:r>
            <a:r>
              <a:rPr lang="it-IT" sz="2400">
                <a:solidFill>
                  <a:schemeClr val="hlink"/>
                </a:solidFill>
              </a:rPr>
              <a:t>senso unico</a:t>
            </a:r>
            <a:r>
              <a:rPr lang="it-IT" sz="2400"/>
              <a:t>, perche chi riceveva la segnalazione deveva recarsi ad un telefono fisso per richiamare il numero indicato.</a:t>
            </a:r>
          </a:p>
          <a:p>
            <a:pPr algn="just">
              <a:lnSpc>
                <a:spcPct val="90000"/>
              </a:lnSpc>
              <a:buFont typeface="Wingdings" pitchFamily="2" charset="2"/>
              <a:buNone/>
            </a:pPr>
            <a:endParaRPr lang="it-IT" sz="2400"/>
          </a:p>
          <a:p>
            <a:pPr algn="just">
              <a:lnSpc>
                <a:spcPct val="90000"/>
              </a:lnSpc>
            </a:pPr>
            <a:r>
              <a:rPr lang="it-IT" sz="2400"/>
              <a:t>Veniva utilizzato soprattutto da chi doveva essere reperibile per lavoro, come ad esempio i medici.</a:t>
            </a:r>
          </a:p>
          <a:p>
            <a:pPr>
              <a:lnSpc>
                <a:spcPct val="90000"/>
              </a:lnSpc>
            </a:pPr>
            <a:endParaRPr lang="it-IT" sz="2400"/>
          </a:p>
        </p:txBody>
      </p:sp>
    </p:spTree>
  </p:cSld>
  <p:clrMapOvr>
    <a:masterClrMapping/>
  </p:clrMapOvr>
  <p:transition spd="med">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it-IT" sz="3200">
                <a:solidFill>
                  <a:schemeClr val="tx1"/>
                </a:solidFill>
              </a:rPr>
              <a:t>L’EVOLUZIONE TECNOLOGICA</a:t>
            </a:r>
          </a:p>
        </p:txBody>
      </p:sp>
      <p:sp>
        <p:nvSpPr>
          <p:cNvPr id="110595" name="Rectangle 3"/>
          <p:cNvSpPr>
            <a:spLocks noGrp="1" noChangeArrowheads="1"/>
          </p:cNvSpPr>
          <p:nvPr>
            <p:ph type="body" idx="1"/>
          </p:nvPr>
        </p:nvSpPr>
        <p:spPr>
          <a:xfrm>
            <a:off x="457200" y="1295400"/>
            <a:ext cx="8229600" cy="4530725"/>
          </a:xfrm>
        </p:spPr>
        <p:txBody>
          <a:bodyPr/>
          <a:lstStyle/>
          <a:p>
            <a:pPr algn="just"/>
            <a:r>
              <a:rPr lang="it-IT" sz="2400" u="sng"/>
              <a:t>Negli anni ’40</a:t>
            </a:r>
            <a:r>
              <a:rPr lang="it-IT" sz="2400"/>
              <a:t>, si specializza l’uso delle microonde.</a:t>
            </a:r>
          </a:p>
          <a:p>
            <a:pPr algn="just">
              <a:buFont typeface="Wingdings" pitchFamily="2" charset="2"/>
              <a:buNone/>
            </a:pPr>
            <a:r>
              <a:rPr lang="it-IT" sz="2400"/>
              <a:t>	Infatti, uno dei grossi passi nello sviluppo tecnologico della telefonia mobile venne dalla costruzione di dispositivi capaci di produrre e gestire microonde, onde di frequenza maggiore rispetto alle onde radio, in grado di viaggiare in fasci ristretti per grandi distanze.</a:t>
            </a:r>
          </a:p>
          <a:p>
            <a:pPr algn="just"/>
            <a:r>
              <a:rPr lang="it-IT" sz="2400" u="sng"/>
              <a:t>Negli anni '50,</a:t>
            </a:r>
            <a:r>
              <a:rPr lang="it-IT" sz="2400"/>
              <a:t> negli Stati Uniti questo tipo di onde venne dedicato alla trasmissione di programmi radiofonici e televisivi. </a:t>
            </a:r>
          </a:p>
          <a:p>
            <a:pPr algn="just"/>
            <a:r>
              <a:rPr lang="it-IT" sz="2400" u="sng"/>
              <a:t>Solo nel 1968</a:t>
            </a:r>
            <a:r>
              <a:rPr lang="it-IT" sz="2400"/>
              <a:t> alcuni di questi canali furono concessi alla telefonia mobile.</a:t>
            </a:r>
          </a:p>
          <a:p>
            <a:pPr algn="just">
              <a:buFont typeface="Wingdings" pitchFamily="2" charset="2"/>
              <a:buNone/>
            </a:pPr>
            <a:endParaRPr lang="it-IT" sz="2400"/>
          </a:p>
          <a:p>
            <a:pPr algn="just"/>
            <a:endParaRPr lang="it-IT" sz="2400"/>
          </a:p>
        </p:txBody>
      </p:sp>
    </p:spTree>
  </p:cSld>
  <p:clrMapOvr>
    <a:masterClrMapping/>
  </p:clrMapOvr>
  <p:transition spd="med">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it-IT" b="1">
                <a:solidFill>
                  <a:schemeClr val="tx1"/>
                </a:solidFill>
                <a:latin typeface="Myriad Apple Text"/>
              </a:rPr>
              <a:t>1960 circa: entra in scena il transistor</a:t>
            </a:r>
          </a:p>
        </p:txBody>
      </p:sp>
      <p:sp>
        <p:nvSpPr>
          <p:cNvPr id="112643" name="Rectangle 3"/>
          <p:cNvSpPr>
            <a:spLocks noGrp="1" noChangeArrowheads="1"/>
          </p:cNvSpPr>
          <p:nvPr>
            <p:ph type="body" idx="1"/>
          </p:nvPr>
        </p:nvSpPr>
        <p:spPr>
          <a:xfrm>
            <a:off x="457200" y="1600200"/>
            <a:ext cx="4267200" cy="4530725"/>
          </a:xfrm>
        </p:spPr>
        <p:txBody>
          <a:bodyPr/>
          <a:lstStyle/>
          <a:p>
            <a:pPr algn="just"/>
            <a:r>
              <a:rPr lang="it-IT" sz="2400"/>
              <a:t>Intorno alla </a:t>
            </a:r>
            <a:r>
              <a:rPr lang="it-IT" sz="2400" u="sng"/>
              <a:t>metà degli anni Sessanta</a:t>
            </a:r>
            <a:r>
              <a:rPr lang="it-IT" sz="2400"/>
              <a:t> furono introdotti i primi apparati transistorizzati commerciali, molto meno pesanti di quelli precedenti e altrettanto meno assetati di energia. </a:t>
            </a:r>
          </a:p>
          <a:p>
            <a:pPr algn="just"/>
            <a:r>
              <a:rPr lang="it-IT" sz="2400"/>
              <a:t>Erano comunque apparati puramente veicolari.</a:t>
            </a:r>
          </a:p>
          <a:p>
            <a:endParaRPr lang="it-IT" sz="2400"/>
          </a:p>
        </p:txBody>
      </p:sp>
      <p:pic>
        <p:nvPicPr>
          <p:cNvPr id="112644" name="Picture 4" descr="transistor"/>
          <p:cNvPicPr>
            <a:picLocks noChangeAspect="1" noChangeArrowheads="1"/>
          </p:cNvPicPr>
          <p:nvPr/>
        </p:nvPicPr>
        <p:blipFill>
          <a:blip r:embed="rId2" cstate="print"/>
          <a:srcRect/>
          <a:stretch>
            <a:fillRect/>
          </a:stretch>
        </p:blipFill>
        <p:spPr bwMode="auto">
          <a:xfrm>
            <a:off x="4953000" y="2057400"/>
            <a:ext cx="3657600" cy="2743200"/>
          </a:xfrm>
          <a:prstGeom prst="rect">
            <a:avLst/>
          </a:prstGeom>
          <a:noFill/>
        </p:spPr>
      </p:pic>
    </p:spTree>
  </p:cSld>
  <p:clrMapOvr>
    <a:masterClrMapping/>
  </p:clrMapOvr>
  <p:transition spd="med">
    <p:random/>
  </p:transition>
</p:sld>
</file>

<file path=ppt/theme/theme1.xml><?xml version="1.0" encoding="utf-8"?>
<a:theme xmlns:a="http://schemas.openxmlformats.org/drawingml/2006/main" name="Filigrana">
  <a:themeElements>
    <a:clrScheme name="Filigrana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Filigran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ligrana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Filigrana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Filigrana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Filigrana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Filigrana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Filigrana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Filigrana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Filigrana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Filigrana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Watermark</Template>
  <TotalTime>922</TotalTime>
  <Words>2746</Words>
  <Application>Microsoft Office PowerPoint</Application>
  <PresentationFormat>Presentazione su schermo (4:3)</PresentationFormat>
  <Paragraphs>212</Paragraphs>
  <Slides>35</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35</vt:i4>
      </vt:variant>
    </vt:vector>
  </HeadingPairs>
  <TitlesOfParts>
    <vt:vector size="42" baseType="lpstr">
      <vt:lpstr>Arial</vt:lpstr>
      <vt:lpstr>Times New Roman</vt:lpstr>
      <vt:lpstr>Wingdings</vt:lpstr>
      <vt:lpstr>Myriad Apple Text</vt:lpstr>
      <vt:lpstr>cmr10</vt:lpstr>
      <vt:lpstr>Verdana</vt:lpstr>
      <vt:lpstr>Filigrana</vt:lpstr>
      <vt:lpstr>La Storia del Cellulare</vt:lpstr>
      <vt:lpstr>DI COSA PARLEREMO……</vt:lpstr>
      <vt:lpstr>PRIMA DEL CELLULARE……..</vt:lpstr>
      <vt:lpstr>UN ANEDDOTO (I)</vt:lpstr>
      <vt:lpstr>UN ANEDDOTO (II)</vt:lpstr>
      <vt:lpstr>I PRIMI CELLULARI</vt:lpstr>
      <vt:lpstr>IL PROGENITORE </vt:lpstr>
      <vt:lpstr>L’EVOLUZIONE TECNOLOGICA</vt:lpstr>
      <vt:lpstr>1960 circa: entra in scena il transistor</vt:lpstr>
      <vt:lpstr>LA PRIMA CHIAMATA</vt:lpstr>
      <vt:lpstr>LA RETE MOBILE (I)</vt:lpstr>
      <vt:lpstr>LA RETE MOBILE (II)</vt:lpstr>
      <vt:lpstr>LA RETE MOBILE (III)</vt:lpstr>
      <vt:lpstr>LA RETE MOBILE (IV)</vt:lpstr>
      <vt:lpstr>LA VENDITA DEL PRIMO TELEFONINO</vt:lpstr>
      <vt:lpstr>UNA DIFFUSIONE SENZA FINE….</vt:lpstr>
      <vt:lpstr>UNA DIFFUSIONE SENZA FINE….</vt:lpstr>
      <vt:lpstr>GENERAZIONI DELLA TECNOLOGIA MOBILE (I)</vt:lpstr>
      <vt:lpstr>GENERAZIONI DELLA TECNOLOGIA MOBILE (II)</vt:lpstr>
      <vt:lpstr>LA 4a GENERAZIONE</vt:lpstr>
      <vt:lpstr>GENERAZIONI DELLA TECNOLOGIA MOBILE (III)</vt:lpstr>
      <vt:lpstr>FUNZIONI +++++++</vt:lpstr>
      <vt:lpstr>Diapositiva 23</vt:lpstr>
      <vt:lpstr>UTILIZZI SPECIALI (IV): Cittabile: Un Sms per segnalare ai disabili le barriere architettoniche. </vt:lpstr>
      <vt:lpstr>UTILIZZI SPECIALI (I): IL TELEFONO CELLULARE PER NON VEDENTI……</vt:lpstr>
      <vt:lpstr>UTILIZZI SPECIALI (II): Il linguaggio dei segni lo parla il cellulare. </vt:lpstr>
      <vt:lpstr>UTILIZZI SPECIALI (III): Parigi: Il telefonino come guida per i non vedenti in metro. </vt:lpstr>
      <vt:lpstr>UTILIZZI SPECIALI (IV): Padova: Servizio Sms di soccorso per i sordomuti. </vt:lpstr>
      <vt:lpstr>ASPETTI SOCIALI (I)</vt:lpstr>
      <vt:lpstr>ASPETTI SOCIALI (II)</vt:lpstr>
      <vt:lpstr>ASPETTI SOCIALI (III)</vt:lpstr>
      <vt:lpstr>Principali produttori di telefonini  </vt:lpstr>
      <vt:lpstr>Tecnologie esistenti per i telefoni cellulari  </vt:lpstr>
      <vt:lpstr>Chi di voi ha un unico cellulare????</vt:lpstr>
      <vt:lpstr>Bibliografia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Storia del Cellulare</dc:title>
  <dc:creator>Sonia Tamburro</dc:creator>
  <cp:lastModifiedBy>Antonio</cp:lastModifiedBy>
  <cp:revision>241</cp:revision>
  <dcterms:created xsi:type="dcterms:W3CDTF">2007-09-30T08:26:09Z</dcterms:created>
  <dcterms:modified xsi:type="dcterms:W3CDTF">2020-09-24T14:05:56Z</dcterms:modified>
</cp:coreProperties>
</file>